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51"/>
  </p:notesMasterIdLst>
  <p:sldIdLst>
    <p:sldId id="379" r:id="rId2"/>
    <p:sldId id="493" r:id="rId3"/>
    <p:sldId id="498" r:id="rId4"/>
    <p:sldId id="349" r:id="rId5"/>
    <p:sldId id="350" r:id="rId6"/>
    <p:sldId id="381" r:id="rId7"/>
    <p:sldId id="509" r:id="rId8"/>
    <p:sldId id="500" r:id="rId9"/>
    <p:sldId id="496" r:id="rId10"/>
    <p:sldId id="397" r:id="rId11"/>
    <p:sldId id="398" r:id="rId12"/>
    <p:sldId id="384" r:id="rId13"/>
    <p:sldId id="385" r:id="rId14"/>
    <p:sldId id="386" r:id="rId15"/>
    <p:sldId id="387" r:id="rId16"/>
    <p:sldId id="388" r:id="rId17"/>
    <p:sldId id="389" r:id="rId18"/>
    <p:sldId id="495" r:id="rId19"/>
    <p:sldId id="502" r:id="rId20"/>
    <p:sldId id="392" r:id="rId21"/>
    <p:sldId id="393" r:id="rId22"/>
    <p:sldId id="394" r:id="rId23"/>
    <p:sldId id="395" r:id="rId24"/>
    <p:sldId id="501" r:id="rId25"/>
    <p:sldId id="494" r:id="rId26"/>
    <p:sldId id="400" r:id="rId27"/>
    <p:sldId id="510" r:id="rId28"/>
    <p:sldId id="401" r:id="rId29"/>
    <p:sldId id="404" r:id="rId30"/>
    <p:sldId id="511" r:id="rId31"/>
    <p:sldId id="409" r:id="rId32"/>
    <p:sldId id="411" r:id="rId33"/>
    <p:sldId id="408" r:id="rId34"/>
    <p:sldId id="412" r:id="rId35"/>
    <p:sldId id="503" r:id="rId36"/>
    <p:sldId id="413" r:id="rId37"/>
    <p:sldId id="505" r:id="rId38"/>
    <p:sldId id="506" r:id="rId39"/>
    <p:sldId id="415" r:id="rId40"/>
    <p:sldId id="507" r:id="rId41"/>
    <p:sldId id="418" r:id="rId42"/>
    <p:sldId id="419" r:id="rId43"/>
    <p:sldId id="508" r:id="rId44"/>
    <p:sldId id="423" r:id="rId45"/>
    <p:sldId id="421" r:id="rId46"/>
    <p:sldId id="422" r:id="rId47"/>
    <p:sldId id="424" r:id="rId48"/>
    <p:sldId id="425" r:id="rId49"/>
    <p:sldId id="426" r:id="rId50"/>
  </p:sldIdLst>
  <p:sldSz cx="9144000" cy="6858000" type="screen4x3"/>
  <p:notesSz cx="6858000" cy="9144000"/>
  <p:defaultTextStyle>
    <a:defPPr>
      <a:defRPr lang="es-MX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20"/>
    <p:restoredTop sz="93250" autoAdjust="0"/>
  </p:normalViewPr>
  <p:slideViewPr>
    <p:cSldViewPr>
      <p:cViewPr varScale="1">
        <p:scale>
          <a:sx n="120" d="100"/>
          <a:sy n="120" d="100"/>
        </p:scale>
        <p:origin x="1266" y="108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8" Type="http://schemas.openxmlformats.org/officeDocument/2006/relationships/slide" Target="slides/slide7.xml"/><Relationship Id="rId51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eg>
</file>

<file path=ppt/media/image17.png>
</file>

<file path=ppt/media/image18.jpg>
</file>

<file path=ppt/media/image19.png>
</file>

<file path=ppt/media/image2.jpg>
</file>

<file path=ppt/media/image20.png>
</file>

<file path=ppt/media/image21.jpg>
</file>

<file path=ppt/media/image22.png>
</file>

<file path=ppt/media/image23.png>
</file>

<file path=ppt/media/image24.png>
</file>

<file path=ppt/media/image25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encabezado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MX" dirty="0"/>
          </a:p>
        </p:txBody>
      </p:sp>
      <p:sp>
        <p:nvSpPr>
          <p:cNvPr id="3" name="2 Marcador de fecha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D445F07-8756-451B-A938-0248325FC7BB}" type="datetimeFigureOut">
              <a:rPr lang="es-MX" smtClean="0"/>
              <a:t>16/04/2024</a:t>
            </a:fld>
            <a:endParaRPr lang="es-MX" dirty="0"/>
          </a:p>
        </p:txBody>
      </p:sp>
      <p:sp>
        <p:nvSpPr>
          <p:cNvPr id="4" name="3 Marcador de imagen de diapositiva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MX" dirty="0"/>
          </a:p>
        </p:txBody>
      </p:sp>
      <p:sp>
        <p:nvSpPr>
          <p:cNvPr id="5" name="4 Marcador de notas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MX" dirty="0"/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993AEC0-242E-4FA7-9D3C-51E1036AC3CB}" type="slidenum">
              <a:rPr lang="es-MX" smtClean="0"/>
              <a:t>‹#›</a:t>
            </a:fld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381706671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imagen de diapositiva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2 Marcador de notas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MX" dirty="0"/>
          </a:p>
        </p:txBody>
      </p:sp>
      <p:sp>
        <p:nvSpPr>
          <p:cNvPr id="4" name="3 Marcador de número de diapositiva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993AEC0-242E-4FA7-9D3C-51E1036AC3CB}" type="slidenum">
              <a:rPr lang="es-MX" smtClean="0"/>
              <a:t>1</a:t>
            </a:fld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181144871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993AEC0-242E-4FA7-9D3C-51E1036AC3CB}" type="slidenum">
              <a:rPr lang="es-MX" smtClean="0"/>
              <a:t>4</a:t>
            </a:fld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204801223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993AEC0-242E-4FA7-9D3C-51E1036AC3CB}" type="slidenum">
              <a:rPr lang="es-MX" smtClean="0"/>
              <a:t>5</a:t>
            </a:fld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132680695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94" name="1 Marcador de imagen de diapositiva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59395" name="2 Marcador de notas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s-MX" altLang="es-MX"/>
          </a:p>
        </p:txBody>
      </p:sp>
      <p:sp>
        <p:nvSpPr>
          <p:cNvPr id="59396" name="3 Marcador de número de diapositiva"/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>
              <a:spcBef>
                <a:spcPct val="0"/>
              </a:spcBef>
            </a:pPr>
            <a:fld id="{5FF36418-BE35-4379-AB8C-F4D62D4C09A6}" type="slidenum">
              <a:rPr lang="es-MX" altLang="es-MX" smtClean="0"/>
              <a:pPr>
                <a:spcBef>
                  <a:spcPct val="0"/>
                </a:spcBef>
              </a:pPr>
              <a:t>10</a:t>
            </a:fld>
            <a:endParaRPr lang="es-MX" altLang="es-MX"/>
          </a:p>
        </p:txBody>
      </p:sp>
    </p:spTree>
    <p:extLst>
      <p:ext uri="{BB962C8B-B14F-4D97-AF65-F5344CB8AC3E}">
        <p14:creationId xmlns:p14="http://schemas.microsoft.com/office/powerpoint/2010/main" val="267649697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18" name="1 Marcador de imagen de diapositiva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60419" name="2 Marcador de notas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s-MX" altLang="es-MX"/>
          </a:p>
        </p:txBody>
      </p:sp>
      <p:sp>
        <p:nvSpPr>
          <p:cNvPr id="60420" name="3 Marcador de número de diapositiva"/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 eaLnBrk="0" hangingPunct="0">
              <a:spcBef>
                <a:spcPct val="30000"/>
              </a:spcBef>
              <a:defRPr sz="12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>
              <a:spcBef>
                <a:spcPct val="0"/>
              </a:spcBef>
            </a:pPr>
            <a:fld id="{E70DD6A2-591C-4899-A79A-5C91AFB5796D}" type="slidenum">
              <a:rPr lang="es-MX" altLang="es-MX" smtClean="0"/>
              <a:pPr>
                <a:spcBef>
                  <a:spcPct val="0"/>
                </a:spcBef>
              </a:pPr>
              <a:t>11</a:t>
            </a:fld>
            <a:endParaRPr lang="es-MX" altLang="es-MX"/>
          </a:p>
        </p:txBody>
      </p:sp>
    </p:spTree>
    <p:extLst>
      <p:ext uri="{BB962C8B-B14F-4D97-AF65-F5344CB8AC3E}">
        <p14:creationId xmlns:p14="http://schemas.microsoft.com/office/powerpoint/2010/main" val="392933253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2 Subtítulo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"/>
              <a:t>Haga clic para modificar el estilo de subtítulo del patrón</a:t>
            </a:r>
            <a:endParaRPr lang="es-MX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75A0DC-66C6-4CEC-A5EB-F8C97CEC3796}" type="datetimeFigureOut">
              <a:rPr lang="es-MX" smtClean="0"/>
              <a:t>16/04/2024</a:t>
            </a:fld>
            <a:endParaRPr lang="es-MX" dirty="0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 dirty="0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7EE1E-7A06-4E7F-9AFB-189FC69B7B0C}" type="slidenum">
              <a:rPr lang="es-MX" smtClean="0"/>
              <a:t>‹#›</a:t>
            </a:fld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42313673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2 Marcador de texto vertical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75A0DC-66C6-4CEC-A5EB-F8C97CEC3796}" type="datetimeFigureOut">
              <a:rPr lang="es-MX" smtClean="0"/>
              <a:t>16/04/2024</a:t>
            </a:fld>
            <a:endParaRPr lang="es-MX" dirty="0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 dirty="0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7EE1E-7A06-4E7F-9AFB-189FC69B7B0C}" type="slidenum">
              <a:rPr lang="es-MX" smtClean="0"/>
              <a:t>‹#›</a:t>
            </a:fld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133289580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 vertical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2 Marcador de texto vertical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75A0DC-66C6-4CEC-A5EB-F8C97CEC3796}" type="datetimeFigureOut">
              <a:rPr lang="es-MX" smtClean="0"/>
              <a:t>16/04/2024</a:t>
            </a:fld>
            <a:endParaRPr lang="es-MX" dirty="0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 dirty="0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7EE1E-7A06-4E7F-9AFB-189FC69B7B0C}" type="slidenum">
              <a:rPr lang="es-MX" smtClean="0"/>
              <a:t>‹#›</a:t>
            </a:fld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8788415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75A0DC-66C6-4CEC-A5EB-F8C97CEC3796}" type="datetimeFigureOut">
              <a:rPr lang="es-MX" smtClean="0"/>
              <a:t>16/04/2024</a:t>
            </a:fld>
            <a:endParaRPr lang="es-MX" dirty="0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 dirty="0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7EE1E-7A06-4E7F-9AFB-189FC69B7B0C}" type="slidenum">
              <a:rPr lang="es-MX" smtClean="0"/>
              <a:t>‹#›</a:t>
            </a:fld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5733793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75A0DC-66C6-4CEC-A5EB-F8C97CEC3796}" type="datetimeFigureOut">
              <a:rPr lang="es-MX" smtClean="0"/>
              <a:t>16/04/2024</a:t>
            </a:fld>
            <a:endParaRPr lang="es-MX" dirty="0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 dirty="0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7EE1E-7A06-4E7F-9AFB-189FC69B7B0C}" type="slidenum">
              <a:rPr lang="es-MX" smtClean="0"/>
              <a:t>‹#›</a:t>
            </a:fld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33127862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2 Marcador de contenido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3 Marcador de contenido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5" name="4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75A0DC-66C6-4CEC-A5EB-F8C97CEC3796}" type="datetimeFigureOut">
              <a:rPr lang="es-MX" smtClean="0"/>
              <a:t>16/04/2024</a:t>
            </a:fld>
            <a:endParaRPr lang="es-MX" dirty="0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 dirty="0"/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7EE1E-7A06-4E7F-9AFB-189FC69B7B0C}" type="slidenum">
              <a:rPr lang="es-MX" smtClean="0"/>
              <a:t>‹#›</a:t>
            </a:fld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34727605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4" name="3 Marcador de contenido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5" name="4 Marcador de texto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6" name="5 Marcador de contenido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7" name="6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75A0DC-66C6-4CEC-A5EB-F8C97CEC3796}" type="datetimeFigureOut">
              <a:rPr lang="es-MX" smtClean="0"/>
              <a:t>16/04/2024</a:t>
            </a:fld>
            <a:endParaRPr lang="es-MX" dirty="0"/>
          </a:p>
        </p:txBody>
      </p:sp>
      <p:sp>
        <p:nvSpPr>
          <p:cNvPr id="8" name="7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 dirty="0"/>
          </a:p>
        </p:txBody>
      </p:sp>
      <p:sp>
        <p:nvSpPr>
          <p:cNvPr id="9" name="8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7EE1E-7A06-4E7F-9AFB-189FC69B7B0C}" type="slidenum">
              <a:rPr lang="es-MX" smtClean="0"/>
              <a:t>‹#›</a:t>
            </a:fld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25791569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ó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2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75A0DC-66C6-4CEC-A5EB-F8C97CEC3796}" type="datetimeFigureOut">
              <a:rPr lang="es-MX" smtClean="0"/>
              <a:t>16/04/2024</a:t>
            </a:fld>
            <a:endParaRPr lang="es-MX" dirty="0"/>
          </a:p>
        </p:txBody>
      </p:sp>
      <p:sp>
        <p:nvSpPr>
          <p:cNvPr id="4" name="3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 dirty="0"/>
          </a:p>
        </p:txBody>
      </p:sp>
      <p:sp>
        <p:nvSpPr>
          <p:cNvPr id="5" name="4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7EE1E-7A06-4E7F-9AFB-189FC69B7B0C}" type="slidenum">
              <a:rPr lang="es-MX" smtClean="0"/>
              <a:t>‹#›</a:t>
            </a:fld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217974104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75A0DC-66C6-4CEC-A5EB-F8C97CEC3796}" type="datetimeFigureOut">
              <a:rPr lang="es-MX" smtClean="0"/>
              <a:t>16/04/2024</a:t>
            </a:fld>
            <a:endParaRPr lang="es-MX" dirty="0"/>
          </a:p>
        </p:txBody>
      </p:sp>
      <p:sp>
        <p:nvSpPr>
          <p:cNvPr id="3" name="2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 dirty="0"/>
          </a:p>
        </p:txBody>
      </p:sp>
      <p:sp>
        <p:nvSpPr>
          <p:cNvPr id="4" name="3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7EE1E-7A06-4E7F-9AFB-189FC69B7B0C}" type="slidenum">
              <a:rPr lang="es-MX" smtClean="0"/>
              <a:t>‹#›</a:t>
            </a:fld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29251508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3 Marcador de texto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5" name="4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75A0DC-66C6-4CEC-A5EB-F8C97CEC3796}" type="datetimeFigureOut">
              <a:rPr lang="es-MX" smtClean="0"/>
              <a:t>16/04/2024</a:t>
            </a:fld>
            <a:endParaRPr lang="es-MX" dirty="0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 dirty="0"/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7EE1E-7A06-4E7F-9AFB-189FC69B7B0C}" type="slidenum">
              <a:rPr lang="es-MX" smtClean="0"/>
              <a:t>‹#›</a:t>
            </a:fld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22447041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2 Marcador de posición de imagen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MX" dirty="0"/>
          </a:p>
        </p:txBody>
      </p:sp>
      <p:sp>
        <p:nvSpPr>
          <p:cNvPr id="4" name="3 Marcador de texto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5" name="4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75A0DC-66C6-4CEC-A5EB-F8C97CEC3796}" type="datetimeFigureOut">
              <a:rPr lang="es-MX" smtClean="0"/>
              <a:t>16/04/2024</a:t>
            </a:fld>
            <a:endParaRPr lang="es-MX" dirty="0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 dirty="0"/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7EE1E-7A06-4E7F-9AFB-189FC69B7B0C}" type="slidenum">
              <a:rPr lang="es-MX" smtClean="0"/>
              <a:t>‹#›</a:t>
            </a:fld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5959272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título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E75A0DC-66C6-4CEC-A5EB-F8C97CEC3796}" type="datetimeFigureOut">
              <a:rPr lang="es-MX" smtClean="0"/>
              <a:t>16/04/2024</a:t>
            </a:fld>
            <a:endParaRPr lang="es-MX" dirty="0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MX" dirty="0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77EE1E-7A06-4E7F-9AFB-189FC69B7B0C}" type="slidenum">
              <a:rPr lang="es-MX" smtClean="0"/>
              <a:t>‹#›</a:t>
            </a:fld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201769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MX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7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7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g"/><Relationship Id="rId1" Type="http://schemas.openxmlformats.org/officeDocument/2006/relationships/slideLayout" Target="../slideLayouts/slideLayout7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g"/><Relationship Id="rId1" Type="http://schemas.openxmlformats.org/officeDocument/2006/relationships/slideLayout" Target="../slideLayouts/slideLayout7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45840" y="620688"/>
            <a:ext cx="7342584" cy="1470025"/>
          </a:xfrm>
        </p:spPr>
        <p:txBody>
          <a:bodyPr rtlCol="0">
            <a:normAutofit/>
          </a:bodyPr>
          <a:lstStyle/>
          <a:p>
            <a:pPr algn="l" eaLnBrk="1" fontAlgn="auto" hangingPunct="1">
              <a:spcAft>
                <a:spcPts val="0"/>
              </a:spcAft>
              <a:defRPr/>
            </a:pPr>
            <a:r>
              <a:rPr lang="es-MX" sz="3200" dirty="0">
                <a:solidFill>
                  <a:schemeClr val="bg2">
                    <a:lumMod val="50000"/>
                  </a:schemeClr>
                </a:solidFill>
              </a:rPr>
              <a:t>TC 3003B</a:t>
            </a:r>
            <a:br>
              <a:rPr lang="es-MX" sz="3200" dirty="0">
                <a:solidFill>
                  <a:schemeClr val="bg2">
                    <a:lumMod val="50000"/>
                  </a:schemeClr>
                </a:solidFill>
              </a:rPr>
            </a:br>
            <a:r>
              <a:rPr lang="es-MX" sz="3200" dirty="0">
                <a:solidFill>
                  <a:schemeClr val="bg2">
                    <a:lumMod val="50000"/>
                  </a:schemeClr>
                </a:solidFill>
              </a:rPr>
              <a:t>Implementación de redes de área amplia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376463"/>
            <a:ext cx="6400800" cy="1249288"/>
          </a:xfrm>
        </p:spPr>
        <p:txBody>
          <a:bodyPr rtlCol="0">
            <a:normAutofit/>
          </a:bodyPr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s-MX" b="1" dirty="0">
                <a:solidFill>
                  <a:schemeClr val="accent4">
                    <a:lumMod val="50000"/>
                  </a:schemeClr>
                </a:solidFill>
              </a:rPr>
              <a:t>Redes de área amplia (WAN)</a:t>
            </a:r>
          </a:p>
          <a:p>
            <a:pPr eaLnBrk="1" fontAlgn="auto" hangingPunct="1">
              <a:spcAft>
                <a:spcPts val="0"/>
              </a:spcAft>
              <a:defRPr/>
            </a:pPr>
            <a:r>
              <a:rPr lang="es-MX" sz="2000" dirty="0">
                <a:solidFill>
                  <a:schemeClr val="accent4">
                    <a:lumMod val="50000"/>
                  </a:schemeClr>
                </a:solidFill>
              </a:rPr>
              <a:t>ITESM Campus Querétaro</a:t>
            </a:r>
          </a:p>
        </p:txBody>
      </p:sp>
      <p:pic>
        <p:nvPicPr>
          <p:cNvPr id="10" name="Imagen 9" descr="Imagen que contiene interior, tabla, juguete, oficina&#10;&#10;Descripción generada automáticamente">
            <a:extLst>
              <a:ext uri="{FF2B5EF4-FFF2-40B4-BE49-F238E27FC236}">
                <a16:creationId xmlns:a16="http://schemas.microsoft.com/office/drawing/2014/main" id="{9B5C98AD-39F9-737B-9D19-EDB5C6CF6FB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0" y="3501008"/>
            <a:ext cx="4572000" cy="2514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353245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1" name="Rectangle 8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es-MX" altLang="es-MX" sz="2400"/>
          </a:p>
        </p:txBody>
      </p:sp>
      <p:sp>
        <p:nvSpPr>
          <p:cNvPr id="5" name="5 CuadroTexto"/>
          <p:cNvSpPr txBox="1">
            <a:spLocks noChangeArrowheads="1"/>
          </p:cNvSpPr>
          <p:nvPr/>
        </p:nvSpPr>
        <p:spPr bwMode="auto">
          <a:xfrm>
            <a:off x="683568" y="1412776"/>
            <a:ext cx="7858125" cy="96795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just" eaLnBrk="1" hangingPunct="1">
              <a:lnSpc>
                <a:spcPct val="150000"/>
              </a:lnSpc>
              <a:spcBef>
                <a:spcPct val="0"/>
              </a:spcBef>
              <a:buFontTx/>
              <a:buNone/>
            </a:pPr>
            <a:r>
              <a:rPr lang="es-MX" altLang="es-MX" sz="2000" dirty="0">
                <a:latin typeface="ZapfHumnst BT"/>
              </a:rPr>
              <a:t>En </a:t>
            </a:r>
            <a:r>
              <a:rPr lang="es-MX" altLang="es-MX" sz="2000" b="1" dirty="0">
                <a:latin typeface="ZapfHumnst BT"/>
              </a:rPr>
              <a:t>Europa</a:t>
            </a:r>
            <a:r>
              <a:rPr lang="es-MX" altLang="es-MX" sz="2000" dirty="0">
                <a:latin typeface="ZapfHumnst BT"/>
              </a:rPr>
              <a:t>, existen cinco tipos de líneas dedicadas que se distinguen según sus velocidades:</a:t>
            </a:r>
          </a:p>
        </p:txBody>
      </p:sp>
      <p:sp>
        <p:nvSpPr>
          <p:cNvPr id="6" name="5 CuadroTexto"/>
          <p:cNvSpPr txBox="1">
            <a:spLocks noChangeArrowheads="1"/>
          </p:cNvSpPr>
          <p:nvPr/>
        </p:nvSpPr>
        <p:spPr bwMode="auto">
          <a:xfrm>
            <a:off x="1397943" y="2474814"/>
            <a:ext cx="6072188" cy="29300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marL="342900" indent="-342900"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itchFamily="18" charset="0"/>
              </a:defRPr>
            </a:lvl1pPr>
            <a:lvl2pPr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lvl="1" algn="just" eaLnBrk="1" hangingPunct="1">
              <a:lnSpc>
                <a:spcPct val="150000"/>
              </a:lnSpc>
              <a:spcBef>
                <a:spcPct val="0"/>
              </a:spcBef>
              <a:buFont typeface="Arial" pitchFamily="34" charset="0"/>
              <a:buChar char="•"/>
            </a:pPr>
            <a:r>
              <a:rPr lang="es-MX" altLang="es-MX" sz="2000" dirty="0">
                <a:latin typeface="ZapfHumnst BT"/>
              </a:rPr>
              <a:t>  E0 = </a:t>
            </a:r>
            <a:r>
              <a:rPr lang="es-MX" altLang="es-MX" sz="2000" b="1" dirty="0">
                <a:latin typeface="ZapfHumnst BT"/>
              </a:rPr>
              <a:t>64 Kbps</a:t>
            </a:r>
            <a:r>
              <a:rPr lang="es-MX" altLang="es-MX" sz="2000" dirty="0">
                <a:latin typeface="ZapfHumnst BT"/>
              </a:rPr>
              <a:t> </a:t>
            </a:r>
          </a:p>
          <a:p>
            <a:pPr lvl="1" algn="just" eaLnBrk="1" hangingPunct="1">
              <a:lnSpc>
                <a:spcPct val="200000"/>
              </a:lnSpc>
              <a:spcBef>
                <a:spcPct val="0"/>
              </a:spcBef>
              <a:buFont typeface="Arial" pitchFamily="34" charset="0"/>
              <a:buChar char="•"/>
            </a:pPr>
            <a:r>
              <a:rPr lang="es-MX" altLang="es-MX" sz="2000" dirty="0">
                <a:latin typeface="ZapfHumnst BT"/>
              </a:rPr>
              <a:t>  E1 = 32 líneas E0 (</a:t>
            </a:r>
            <a:r>
              <a:rPr lang="es-MX" altLang="es-MX" sz="2000" b="1" dirty="0">
                <a:latin typeface="ZapfHumnst BT"/>
              </a:rPr>
              <a:t>2.048 Mbps</a:t>
            </a:r>
            <a:r>
              <a:rPr lang="es-MX" altLang="es-MX" sz="2000" dirty="0">
                <a:latin typeface="ZapfHumnst BT"/>
              </a:rPr>
              <a:t>) </a:t>
            </a:r>
          </a:p>
          <a:p>
            <a:pPr lvl="1" algn="just" eaLnBrk="1" hangingPunct="1">
              <a:lnSpc>
                <a:spcPct val="200000"/>
              </a:lnSpc>
              <a:spcBef>
                <a:spcPct val="0"/>
              </a:spcBef>
              <a:buFont typeface="Arial" pitchFamily="34" charset="0"/>
              <a:buChar char="•"/>
            </a:pPr>
            <a:r>
              <a:rPr lang="es-MX" altLang="es-MX" sz="2000" dirty="0">
                <a:latin typeface="ZapfHumnst BT"/>
              </a:rPr>
              <a:t>  E2 = 128 líneas E0 (</a:t>
            </a:r>
            <a:r>
              <a:rPr lang="es-MX" altLang="es-MX" sz="2000" b="1" dirty="0">
                <a:latin typeface="ZapfHumnst BT"/>
              </a:rPr>
              <a:t>8.448 Mbps</a:t>
            </a:r>
            <a:r>
              <a:rPr lang="es-MX" altLang="es-MX" sz="2000" dirty="0">
                <a:latin typeface="ZapfHumnst BT"/>
              </a:rPr>
              <a:t>) </a:t>
            </a:r>
          </a:p>
          <a:p>
            <a:pPr lvl="1" algn="just" eaLnBrk="1" hangingPunct="1">
              <a:lnSpc>
                <a:spcPct val="200000"/>
              </a:lnSpc>
              <a:spcBef>
                <a:spcPct val="0"/>
              </a:spcBef>
              <a:buFont typeface="Arial" pitchFamily="34" charset="0"/>
              <a:buChar char="•"/>
            </a:pPr>
            <a:r>
              <a:rPr lang="es-MX" altLang="es-MX" sz="2000" dirty="0">
                <a:latin typeface="ZapfHumnst BT"/>
              </a:rPr>
              <a:t>  E3 = 16 líneas E1 (</a:t>
            </a:r>
            <a:r>
              <a:rPr lang="es-MX" altLang="es-MX" sz="2000" b="1" dirty="0">
                <a:latin typeface="ZapfHumnst BT"/>
              </a:rPr>
              <a:t>34.368 Mbps</a:t>
            </a:r>
            <a:r>
              <a:rPr lang="es-MX" altLang="es-MX" sz="2000" dirty="0">
                <a:latin typeface="ZapfHumnst BT"/>
              </a:rPr>
              <a:t>) </a:t>
            </a:r>
          </a:p>
          <a:p>
            <a:pPr lvl="1" algn="just" eaLnBrk="1" hangingPunct="1">
              <a:lnSpc>
                <a:spcPct val="200000"/>
              </a:lnSpc>
              <a:spcBef>
                <a:spcPct val="0"/>
              </a:spcBef>
              <a:buFont typeface="Arial" pitchFamily="34" charset="0"/>
              <a:buChar char="•"/>
            </a:pPr>
            <a:r>
              <a:rPr lang="es-MX" altLang="es-MX" sz="2000" dirty="0">
                <a:latin typeface="ZapfHumnst BT"/>
              </a:rPr>
              <a:t>  E4 = 64 líneas E1 (</a:t>
            </a:r>
            <a:r>
              <a:rPr lang="es-MX" altLang="es-MX" sz="2000" b="1" dirty="0">
                <a:latin typeface="ZapfHumnst BT"/>
              </a:rPr>
              <a:t>139.264 Mbps</a:t>
            </a:r>
            <a:r>
              <a:rPr lang="es-MX" altLang="es-MX" sz="2000" dirty="0">
                <a:latin typeface="ZapfHumnst BT"/>
              </a:rPr>
              <a:t>) </a:t>
            </a:r>
          </a:p>
        </p:txBody>
      </p:sp>
      <p:sp>
        <p:nvSpPr>
          <p:cNvPr id="2" name="Text Box 6">
            <a:extLst>
              <a:ext uri="{FF2B5EF4-FFF2-40B4-BE49-F238E27FC236}">
                <a16:creationId xmlns:a16="http://schemas.microsoft.com/office/drawing/2014/main" id="{F6922847-901D-77EB-ABF8-C2365EB9746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11880" y="240229"/>
            <a:ext cx="7539037" cy="86177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6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ctr">
              <a:spcBef>
                <a:spcPct val="50000"/>
              </a:spcBef>
            </a:pPr>
            <a:r>
              <a:rPr lang="es-MX" sz="3200" b="1" dirty="0">
                <a:solidFill>
                  <a:schemeClr val="accent4">
                    <a:lumMod val="50000"/>
                  </a:scheme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Dom Casual" charset="0"/>
                <a:ea typeface="+mj-ea"/>
                <a:cs typeface="+mj-cs"/>
              </a:rPr>
              <a:t>Líneas arrendadas</a:t>
            </a:r>
          </a:p>
          <a:p>
            <a:pPr algn="ctr"/>
            <a:r>
              <a:rPr lang="es-MX" sz="1800" b="1" dirty="0">
                <a:solidFill>
                  <a:schemeClr val="accent3">
                    <a:lumMod val="75000"/>
                  </a:schemeClr>
                </a:solidFill>
                <a:latin typeface="Dom Casual" charset="0"/>
                <a:ea typeface="+mj-ea"/>
                <a:cs typeface="+mj-cs"/>
              </a:rPr>
              <a:t>(</a:t>
            </a:r>
            <a:r>
              <a:rPr lang="es-MX" sz="1800" b="1" dirty="0" err="1">
                <a:solidFill>
                  <a:schemeClr val="accent3">
                    <a:lumMod val="75000"/>
                  </a:schemeClr>
                </a:solidFill>
                <a:latin typeface="Dom Casual" charset="0"/>
                <a:ea typeface="+mj-ea"/>
                <a:cs typeface="+mj-cs"/>
              </a:rPr>
              <a:t>Leased</a:t>
            </a:r>
            <a:r>
              <a:rPr lang="es-MX" sz="1800" b="1" dirty="0">
                <a:solidFill>
                  <a:schemeClr val="accent3">
                    <a:lumMod val="75000"/>
                  </a:schemeClr>
                </a:solidFill>
                <a:latin typeface="Dom Casual" charset="0"/>
                <a:ea typeface="+mj-ea"/>
                <a:cs typeface="+mj-cs"/>
              </a:rPr>
              <a:t> </a:t>
            </a:r>
            <a:r>
              <a:rPr lang="es-MX" sz="1800" b="1" dirty="0" err="1">
                <a:solidFill>
                  <a:schemeClr val="accent3">
                    <a:lumMod val="75000"/>
                  </a:schemeClr>
                </a:solidFill>
                <a:latin typeface="Dom Casual" charset="0"/>
                <a:ea typeface="+mj-ea"/>
                <a:cs typeface="+mj-cs"/>
              </a:rPr>
              <a:t>lines</a:t>
            </a:r>
            <a:r>
              <a:rPr lang="es-MX" sz="1800" b="1" dirty="0">
                <a:solidFill>
                  <a:schemeClr val="accent3">
                    <a:lumMod val="75000"/>
                  </a:schemeClr>
                </a:solidFill>
                <a:latin typeface="Dom Casual" charset="0"/>
                <a:ea typeface="+mj-ea"/>
                <a:cs typeface="+mj-cs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3761895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5" name="Rectangle 8"/>
          <p:cNvSpPr>
            <a:spLocks noChangeArrowheads="1"/>
          </p:cNvSpPr>
          <p:nvPr/>
        </p:nvSpPr>
        <p:spPr bwMode="auto">
          <a:xfrm>
            <a:off x="0" y="0"/>
            <a:ext cx="9144000" cy="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>
            <a:spAutoFit/>
          </a:bodyPr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endParaRPr lang="es-MX" altLang="es-MX" sz="2400"/>
          </a:p>
        </p:txBody>
      </p:sp>
      <p:sp>
        <p:nvSpPr>
          <p:cNvPr id="6" name="5 CuadroTexto"/>
          <p:cNvSpPr txBox="1">
            <a:spLocks noChangeArrowheads="1"/>
          </p:cNvSpPr>
          <p:nvPr/>
        </p:nvSpPr>
        <p:spPr bwMode="auto">
          <a:xfrm>
            <a:off x="571500" y="1347043"/>
            <a:ext cx="5786438" cy="646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just" eaLnBrk="1" hangingPunct="1">
              <a:lnSpc>
                <a:spcPct val="200000"/>
              </a:lnSpc>
              <a:spcBef>
                <a:spcPct val="0"/>
              </a:spcBef>
              <a:buFontTx/>
              <a:buNone/>
            </a:pPr>
            <a:r>
              <a:rPr lang="es-MX" altLang="es-MX" sz="2000" dirty="0">
                <a:latin typeface="ZapfHumnst BT"/>
              </a:rPr>
              <a:t>En </a:t>
            </a:r>
            <a:r>
              <a:rPr lang="es-MX" altLang="es-MX" sz="2000" b="1" dirty="0">
                <a:latin typeface="ZapfHumnst BT"/>
              </a:rPr>
              <a:t>Estados Unidos</a:t>
            </a:r>
            <a:r>
              <a:rPr lang="es-MX" altLang="es-MX" sz="2000" dirty="0">
                <a:latin typeface="ZapfHumnst BT"/>
              </a:rPr>
              <a:t>, el concepto es el siguiente: </a:t>
            </a:r>
          </a:p>
        </p:txBody>
      </p:sp>
      <p:sp>
        <p:nvSpPr>
          <p:cNvPr id="5" name="4 CuadroTexto"/>
          <p:cNvSpPr txBox="1"/>
          <p:nvPr/>
        </p:nvSpPr>
        <p:spPr>
          <a:xfrm>
            <a:off x="866775" y="2132856"/>
            <a:ext cx="5276850" cy="2468368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lvl="1" algn="just">
              <a:lnSpc>
                <a:spcPct val="200000"/>
              </a:lnSpc>
              <a:buFont typeface="Arial" pitchFamily="34" charset="0"/>
              <a:buChar char="•"/>
              <a:defRPr/>
            </a:pPr>
            <a:r>
              <a:rPr lang="es-MX" sz="2000" dirty="0">
                <a:latin typeface="ZapfHumnst BT"/>
                <a:cs typeface="+mn-cs"/>
              </a:rPr>
              <a:t>  T1  = </a:t>
            </a:r>
            <a:r>
              <a:rPr lang="es-MX" sz="2000" b="1" dirty="0">
                <a:latin typeface="ZapfHumnst BT"/>
                <a:cs typeface="+mn-cs"/>
              </a:rPr>
              <a:t>1.544 Mbps</a:t>
            </a:r>
          </a:p>
          <a:p>
            <a:pPr lvl="1" algn="just">
              <a:lnSpc>
                <a:spcPct val="200000"/>
              </a:lnSpc>
              <a:buFont typeface="Arial" pitchFamily="34" charset="0"/>
              <a:buChar char="•"/>
              <a:defRPr/>
            </a:pPr>
            <a:r>
              <a:rPr lang="es-MX" sz="2000" dirty="0">
                <a:latin typeface="ZapfHumnst BT"/>
                <a:cs typeface="+mn-cs"/>
              </a:rPr>
              <a:t>  T2 = 4 líneas T1 (</a:t>
            </a:r>
            <a:r>
              <a:rPr lang="es-MX" sz="2000" b="1" dirty="0">
                <a:latin typeface="ZapfHumnst BT"/>
                <a:cs typeface="+mn-cs"/>
              </a:rPr>
              <a:t>6 Mbps</a:t>
            </a:r>
            <a:r>
              <a:rPr lang="es-MX" sz="2000" dirty="0">
                <a:latin typeface="ZapfHumnst BT"/>
                <a:cs typeface="+mn-cs"/>
              </a:rPr>
              <a:t>)</a:t>
            </a:r>
          </a:p>
          <a:p>
            <a:pPr lvl="1" algn="just">
              <a:lnSpc>
                <a:spcPct val="200000"/>
              </a:lnSpc>
              <a:buFont typeface="Arial" pitchFamily="34" charset="0"/>
              <a:buChar char="•"/>
              <a:defRPr/>
            </a:pPr>
            <a:r>
              <a:rPr lang="es-MX" sz="2000" dirty="0">
                <a:latin typeface="ZapfHumnst BT"/>
                <a:cs typeface="+mn-cs"/>
              </a:rPr>
              <a:t>  T3 = 28 líneas T1 (</a:t>
            </a:r>
            <a:r>
              <a:rPr lang="es-MX" sz="2000" b="1" kern="0" dirty="0">
                <a:latin typeface="ZapfHumnst BT"/>
                <a:cs typeface="+mn-cs"/>
              </a:rPr>
              <a:t>44.736 Mbps</a:t>
            </a:r>
            <a:r>
              <a:rPr lang="es-MX" sz="2000" dirty="0">
                <a:latin typeface="ZapfHumnst BT"/>
                <a:cs typeface="+mn-cs"/>
              </a:rPr>
              <a:t>)</a:t>
            </a:r>
          </a:p>
          <a:p>
            <a:pPr lvl="1" algn="just">
              <a:lnSpc>
                <a:spcPct val="200000"/>
              </a:lnSpc>
              <a:buFont typeface="Arial" pitchFamily="34" charset="0"/>
              <a:buChar char="•"/>
              <a:defRPr/>
            </a:pPr>
            <a:r>
              <a:rPr lang="es-MX" sz="2000" dirty="0">
                <a:latin typeface="ZapfHumnst BT"/>
                <a:cs typeface="+mn-cs"/>
              </a:rPr>
              <a:t>  T4 = 168 líneas T1 (</a:t>
            </a:r>
            <a:r>
              <a:rPr lang="es-MX" sz="2000" b="1" dirty="0">
                <a:latin typeface="ZapfHumnst BT"/>
                <a:cs typeface="+mn-cs"/>
              </a:rPr>
              <a:t>275 Mbps</a:t>
            </a:r>
            <a:r>
              <a:rPr lang="es-MX" sz="2000" dirty="0">
                <a:latin typeface="ZapfHumnst BT"/>
                <a:cs typeface="+mn-cs"/>
              </a:rPr>
              <a:t>) </a:t>
            </a:r>
          </a:p>
        </p:txBody>
      </p:sp>
      <p:sp>
        <p:nvSpPr>
          <p:cNvPr id="2" name="Text Box 6">
            <a:extLst>
              <a:ext uri="{FF2B5EF4-FFF2-40B4-BE49-F238E27FC236}">
                <a16:creationId xmlns:a16="http://schemas.microsoft.com/office/drawing/2014/main" id="{35478D95-DB6C-A067-5002-A9F25CFE909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11880" y="240229"/>
            <a:ext cx="7539037" cy="86177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6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ctr">
              <a:spcBef>
                <a:spcPct val="50000"/>
              </a:spcBef>
            </a:pPr>
            <a:r>
              <a:rPr lang="es-MX" sz="3200" b="1" dirty="0">
                <a:solidFill>
                  <a:schemeClr val="accent4">
                    <a:lumMod val="50000"/>
                  </a:scheme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Dom Casual" charset="0"/>
                <a:ea typeface="+mj-ea"/>
                <a:cs typeface="+mj-cs"/>
              </a:rPr>
              <a:t>Líneas arrendadas</a:t>
            </a:r>
          </a:p>
          <a:p>
            <a:pPr algn="ctr"/>
            <a:r>
              <a:rPr lang="es-MX" sz="1800" b="1" dirty="0">
                <a:solidFill>
                  <a:schemeClr val="accent3">
                    <a:lumMod val="75000"/>
                  </a:schemeClr>
                </a:solidFill>
                <a:latin typeface="Dom Casual" charset="0"/>
                <a:ea typeface="+mj-ea"/>
                <a:cs typeface="+mj-cs"/>
              </a:rPr>
              <a:t>(</a:t>
            </a:r>
            <a:r>
              <a:rPr lang="es-MX" sz="1800" b="1" dirty="0" err="1">
                <a:solidFill>
                  <a:schemeClr val="accent3">
                    <a:lumMod val="75000"/>
                  </a:schemeClr>
                </a:solidFill>
                <a:latin typeface="Dom Casual" charset="0"/>
                <a:ea typeface="+mj-ea"/>
                <a:cs typeface="+mj-cs"/>
              </a:rPr>
              <a:t>Leased</a:t>
            </a:r>
            <a:r>
              <a:rPr lang="es-MX" sz="1800" b="1" dirty="0">
                <a:solidFill>
                  <a:schemeClr val="accent3">
                    <a:lumMod val="75000"/>
                  </a:schemeClr>
                </a:solidFill>
                <a:latin typeface="Dom Casual" charset="0"/>
                <a:ea typeface="+mj-ea"/>
                <a:cs typeface="+mj-cs"/>
              </a:rPr>
              <a:t> </a:t>
            </a:r>
            <a:r>
              <a:rPr lang="es-MX" sz="1800" b="1" dirty="0" err="1">
                <a:solidFill>
                  <a:schemeClr val="accent3">
                    <a:lumMod val="75000"/>
                  </a:schemeClr>
                </a:solidFill>
                <a:latin typeface="Dom Casual" charset="0"/>
                <a:ea typeface="+mj-ea"/>
                <a:cs typeface="+mj-cs"/>
              </a:rPr>
              <a:t>lines</a:t>
            </a:r>
            <a:r>
              <a:rPr lang="es-MX" sz="1800" b="1" dirty="0">
                <a:solidFill>
                  <a:schemeClr val="accent3">
                    <a:lumMod val="75000"/>
                  </a:schemeClr>
                </a:solidFill>
                <a:latin typeface="Dom Casual" charset="0"/>
                <a:ea typeface="+mj-ea"/>
                <a:cs typeface="+mj-cs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4136896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5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9" name="Text Box 5"/>
          <p:cNvSpPr txBox="1">
            <a:spLocks noChangeArrowheads="1"/>
          </p:cNvSpPr>
          <p:nvPr/>
        </p:nvSpPr>
        <p:spPr bwMode="auto">
          <a:xfrm>
            <a:off x="467540" y="1164044"/>
            <a:ext cx="8136905" cy="1154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6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just">
              <a:lnSpc>
                <a:spcPct val="150000"/>
              </a:lnSpc>
            </a:pPr>
            <a:r>
              <a:rPr lang="es-ES" dirty="0">
                <a:latin typeface="Arial" pitchFamily="34" charset="0"/>
                <a:cs typeface="Arial" pitchFamily="34" charset="0"/>
              </a:rPr>
              <a:t>Este es un </a:t>
            </a:r>
            <a:r>
              <a:rPr lang="es-ES" b="1" dirty="0">
                <a:solidFill>
                  <a:schemeClr val="accent5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ejemplo de una WAN</a:t>
            </a:r>
            <a:r>
              <a:rPr lang="es-ES" dirty="0">
                <a:latin typeface="Arial" pitchFamily="34" charset="0"/>
                <a:cs typeface="Arial" pitchFamily="34" charset="0"/>
              </a:rPr>
              <a:t>: Esta empresa tiene un </a:t>
            </a:r>
            <a:r>
              <a:rPr lang="es-ES" b="1" dirty="0">
                <a:latin typeface="Arial" pitchFamily="34" charset="0"/>
                <a:cs typeface="Arial" pitchFamily="34" charset="0"/>
              </a:rPr>
              <a:t>centro de datos central </a:t>
            </a:r>
            <a:r>
              <a:rPr lang="es-ES" dirty="0">
                <a:latin typeface="Arial" pitchFamily="34" charset="0"/>
                <a:cs typeface="Arial" pitchFamily="34" charset="0"/>
              </a:rPr>
              <a:t>y algunas </a:t>
            </a:r>
            <a:r>
              <a:rPr lang="es-ES" b="1" dirty="0">
                <a:latin typeface="Arial" pitchFamily="34" charset="0"/>
                <a:cs typeface="Arial" pitchFamily="34" charset="0"/>
              </a:rPr>
              <a:t>oficinas</a:t>
            </a:r>
            <a:r>
              <a:rPr lang="es-ES" dirty="0">
                <a:latin typeface="Arial" pitchFamily="34" charset="0"/>
                <a:cs typeface="Arial" pitchFamily="34" charset="0"/>
              </a:rPr>
              <a:t>. </a:t>
            </a:r>
            <a:r>
              <a:rPr lang="es-ES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Cada </a:t>
            </a:r>
            <a:r>
              <a:rPr lang="es-ES" b="1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oficina</a:t>
            </a:r>
            <a:r>
              <a:rPr lang="es-ES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 está conectada al </a:t>
            </a:r>
            <a:r>
              <a:rPr lang="es-ES" b="1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centro de datos </a:t>
            </a:r>
            <a:r>
              <a:rPr lang="es-ES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a través de una </a:t>
            </a:r>
            <a:r>
              <a:rPr lang="es-ES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línea arrendada</a:t>
            </a:r>
            <a:r>
              <a:rPr lang="es-ES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, que es una especie de conexión física dedicada entre dos sitios.</a:t>
            </a:r>
            <a:endParaRPr lang="es-MX" dirty="0">
              <a:solidFill>
                <a:schemeClr val="tx1">
                  <a:lumMod val="95000"/>
                  <a:lumOff val="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3078" name="Text Box 6"/>
          <p:cNvSpPr txBox="1">
            <a:spLocks noChangeArrowheads="1"/>
          </p:cNvSpPr>
          <p:nvPr/>
        </p:nvSpPr>
        <p:spPr bwMode="auto">
          <a:xfrm>
            <a:off x="766475" y="96145"/>
            <a:ext cx="7539037" cy="86177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6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ctr">
              <a:spcBef>
                <a:spcPct val="50000"/>
              </a:spcBef>
            </a:pPr>
            <a:r>
              <a:rPr lang="es-MX" sz="3200" b="1" dirty="0">
                <a:solidFill>
                  <a:schemeClr val="accent4">
                    <a:lumMod val="50000"/>
                  </a:scheme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Dom Casual" charset="0"/>
                <a:ea typeface="+mj-ea"/>
                <a:cs typeface="+mj-cs"/>
              </a:rPr>
              <a:t>WAN sobre conexión dedicada </a:t>
            </a:r>
          </a:p>
          <a:p>
            <a:pPr algn="ctr"/>
            <a:r>
              <a:rPr lang="es-MX" sz="1800" b="1" dirty="0">
                <a:solidFill>
                  <a:schemeClr val="accent3">
                    <a:lumMod val="75000"/>
                  </a:schemeClr>
                </a:solidFill>
                <a:latin typeface="Dom Casual" charset="0"/>
                <a:ea typeface="+mj-ea"/>
                <a:cs typeface="+mj-cs"/>
              </a:rPr>
              <a:t>(línea arrendada – </a:t>
            </a:r>
            <a:r>
              <a:rPr lang="es-MX" sz="1800" b="1" dirty="0" err="1">
                <a:solidFill>
                  <a:schemeClr val="accent3">
                    <a:lumMod val="75000"/>
                  </a:schemeClr>
                </a:solidFill>
                <a:latin typeface="Dom Casual" charset="0"/>
                <a:ea typeface="+mj-ea"/>
                <a:cs typeface="+mj-cs"/>
              </a:rPr>
              <a:t>Leased</a:t>
            </a:r>
            <a:r>
              <a:rPr lang="es-MX" sz="1800" b="1" dirty="0">
                <a:solidFill>
                  <a:schemeClr val="accent3">
                    <a:lumMod val="75000"/>
                  </a:schemeClr>
                </a:solidFill>
                <a:latin typeface="Dom Casual" charset="0"/>
                <a:ea typeface="+mj-ea"/>
                <a:cs typeface="+mj-cs"/>
              </a:rPr>
              <a:t> line)</a:t>
            </a: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E4626426-F9D3-F529-A184-579EC61354C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524844"/>
            <a:ext cx="9144000" cy="43597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2140215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" dur="500"/>
                                        <p:tgtEl>
                                          <p:spTgt spid="266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629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9" name="Text Box 5"/>
          <p:cNvSpPr txBox="1">
            <a:spLocks noChangeArrowheads="1"/>
          </p:cNvSpPr>
          <p:nvPr/>
        </p:nvSpPr>
        <p:spPr bwMode="auto">
          <a:xfrm>
            <a:off x="467544" y="1318999"/>
            <a:ext cx="8352928" cy="7853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6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just">
              <a:lnSpc>
                <a:spcPct val="150000"/>
              </a:lnSpc>
            </a:pPr>
            <a:r>
              <a:rPr lang="es-ES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Esta no es una conexión compartida, no está conectada a Internet, es una </a:t>
            </a:r>
            <a:r>
              <a:rPr lang="es-ES" b="1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conexión privada </a:t>
            </a:r>
            <a:r>
              <a:rPr lang="es-ES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que la empresa usa para conectar sus sitios. ¿Conoces está topología?</a:t>
            </a:r>
            <a:endParaRPr lang="es-MX" dirty="0">
              <a:solidFill>
                <a:schemeClr val="tx1">
                  <a:lumMod val="95000"/>
                  <a:lumOff val="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3078" name="Text Box 6"/>
          <p:cNvSpPr txBox="1">
            <a:spLocks noChangeArrowheads="1"/>
          </p:cNvSpPr>
          <p:nvPr/>
        </p:nvSpPr>
        <p:spPr bwMode="auto">
          <a:xfrm>
            <a:off x="766475" y="96145"/>
            <a:ext cx="7539037" cy="86177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6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ctr">
              <a:spcBef>
                <a:spcPct val="50000"/>
              </a:spcBef>
            </a:pPr>
            <a:r>
              <a:rPr lang="es-MX" sz="3200" b="1" dirty="0">
                <a:solidFill>
                  <a:schemeClr val="accent4">
                    <a:lumMod val="50000"/>
                  </a:scheme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Dom Casual" charset="0"/>
                <a:ea typeface="+mj-ea"/>
                <a:cs typeface="+mj-cs"/>
              </a:rPr>
              <a:t>WAN sobre conexión dedicada </a:t>
            </a:r>
          </a:p>
          <a:p>
            <a:pPr algn="ctr"/>
            <a:r>
              <a:rPr lang="es-MX" sz="1800" b="1" dirty="0">
                <a:solidFill>
                  <a:schemeClr val="accent3">
                    <a:lumMod val="75000"/>
                  </a:schemeClr>
                </a:solidFill>
                <a:latin typeface="Dom Casual" charset="0"/>
                <a:ea typeface="+mj-ea"/>
                <a:cs typeface="+mj-cs"/>
              </a:rPr>
              <a:t>(línea arrendada – </a:t>
            </a:r>
            <a:r>
              <a:rPr lang="es-MX" sz="1800" b="1" dirty="0" err="1">
                <a:solidFill>
                  <a:schemeClr val="accent3">
                    <a:lumMod val="75000"/>
                  </a:schemeClr>
                </a:solidFill>
                <a:latin typeface="Dom Casual" charset="0"/>
                <a:ea typeface="+mj-ea"/>
                <a:cs typeface="+mj-cs"/>
              </a:rPr>
              <a:t>Leased</a:t>
            </a:r>
            <a:r>
              <a:rPr lang="es-MX" sz="1800" b="1" dirty="0">
                <a:solidFill>
                  <a:schemeClr val="accent3">
                    <a:lumMod val="75000"/>
                  </a:schemeClr>
                </a:solidFill>
                <a:latin typeface="Dom Casual" charset="0"/>
                <a:ea typeface="+mj-ea"/>
                <a:cs typeface="+mj-cs"/>
              </a:rPr>
              <a:t> line)</a:t>
            </a: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E4626426-F9D3-F529-A184-579EC61354C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489753"/>
            <a:ext cx="9144000" cy="43597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1955667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" dur="500"/>
                                        <p:tgtEl>
                                          <p:spTgt spid="266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629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9" name="Text Box 5"/>
          <p:cNvSpPr txBox="1">
            <a:spLocks noChangeArrowheads="1"/>
          </p:cNvSpPr>
          <p:nvPr/>
        </p:nvSpPr>
        <p:spPr bwMode="auto">
          <a:xfrm>
            <a:off x="287521" y="1181027"/>
            <a:ext cx="8496944" cy="1154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6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ES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Cuando hablamos de </a:t>
            </a:r>
            <a:r>
              <a:rPr lang="es-ES" dirty="0" err="1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WANs</a:t>
            </a:r>
            <a:r>
              <a:rPr lang="es-ES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 un término muy común es </a:t>
            </a:r>
            <a:r>
              <a:rPr lang="es-ES" b="1" dirty="0" err="1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hub</a:t>
            </a:r>
            <a:r>
              <a:rPr lang="es-ES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 and </a:t>
            </a:r>
            <a:r>
              <a:rPr lang="es-ES" b="1" dirty="0" err="1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spoke</a:t>
            </a:r>
            <a:r>
              <a:rPr lang="es-ES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.</a:t>
            </a:r>
            <a:endParaRPr lang="es-ES" dirty="0">
              <a:solidFill>
                <a:schemeClr val="tx1">
                  <a:lumMod val="95000"/>
                  <a:lumOff val="5000"/>
                </a:schemeClr>
              </a:solidFill>
              <a:latin typeface="Arial" pitchFamily="34" charset="0"/>
              <a:cs typeface="Arial" pitchFamily="34" charset="0"/>
            </a:endParaRP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ES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El sitio central, el </a:t>
            </a:r>
            <a:r>
              <a:rPr lang="es-ES" b="1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centro de datos</a:t>
            </a:r>
            <a:r>
              <a:rPr lang="es-ES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, se denomina </a:t>
            </a:r>
            <a:r>
              <a:rPr lang="es-ES" b="1" dirty="0" err="1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hub</a:t>
            </a:r>
            <a:r>
              <a:rPr lang="es-ES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, y los </a:t>
            </a:r>
            <a:r>
              <a:rPr lang="es-ES" b="1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sitios de oficina </a:t>
            </a:r>
            <a:r>
              <a:rPr lang="es-ES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que se conectan al </a:t>
            </a:r>
            <a:r>
              <a:rPr lang="es-ES" b="1" dirty="0" err="1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hub</a:t>
            </a:r>
            <a:r>
              <a:rPr lang="es-ES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 se denominan </a:t>
            </a:r>
            <a:r>
              <a:rPr lang="es-ES" b="1" dirty="0" err="1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spokes</a:t>
            </a:r>
            <a:r>
              <a:rPr lang="es-ES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.</a:t>
            </a:r>
            <a:endParaRPr lang="es-MX" dirty="0">
              <a:solidFill>
                <a:schemeClr val="tx1">
                  <a:lumMod val="95000"/>
                  <a:lumOff val="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3078" name="Text Box 6"/>
          <p:cNvSpPr txBox="1">
            <a:spLocks noChangeArrowheads="1"/>
          </p:cNvSpPr>
          <p:nvPr/>
        </p:nvSpPr>
        <p:spPr bwMode="auto">
          <a:xfrm>
            <a:off x="766475" y="96145"/>
            <a:ext cx="7539037" cy="86177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6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ctr">
              <a:spcBef>
                <a:spcPct val="50000"/>
              </a:spcBef>
            </a:pPr>
            <a:r>
              <a:rPr lang="es-MX" sz="3200" b="1" dirty="0">
                <a:solidFill>
                  <a:schemeClr val="accent4">
                    <a:lumMod val="50000"/>
                  </a:scheme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Dom Casual" charset="0"/>
                <a:ea typeface="+mj-ea"/>
                <a:cs typeface="+mj-cs"/>
              </a:rPr>
              <a:t>WAN sobre conexión dedicada </a:t>
            </a:r>
          </a:p>
          <a:p>
            <a:pPr algn="ctr"/>
            <a:r>
              <a:rPr lang="es-MX" sz="1800" b="1" dirty="0">
                <a:solidFill>
                  <a:schemeClr val="accent3">
                    <a:lumMod val="75000"/>
                  </a:schemeClr>
                </a:solidFill>
                <a:latin typeface="Dom Casual" charset="0"/>
                <a:ea typeface="+mj-ea"/>
                <a:cs typeface="+mj-cs"/>
              </a:rPr>
              <a:t>(línea arrendada – </a:t>
            </a:r>
            <a:r>
              <a:rPr lang="es-MX" sz="1800" b="1" dirty="0" err="1">
                <a:solidFill>
                  <a:schemeClr val="accent3">
                    <a:lumMod val="75000"/>
                  </a:schemeClr>
                </a:solidFill>
                <a:latin typeface="Dom Casual" charset="0"/>
                <a:ea typeface="+mj-ea"/>
                <a:cs typeface="+mj-cs"/>
              </a:rPr>
              <a:t>Leased</a:t>
            </a:r>
            <a:r>
              <a:rPr lang="es-MX" sz="1800" b="1" dirty="0">
                <a:solidFill>
                  <a:schemeClr val="accent3">
                    <a:lumMod val="75000"/>
                  </a:schemeClr>
                </a:solidFill>
                <a:latin typeface="Dom Casual" charset="0"/>
                <a:ea typeface="+mj-ea"/>
                <a:cs typeface="+mj-cs"/>
              </a:rPr>
              <a:t> line)</a:t>
            </a: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10F29C1D-B777-6D58-97DF-AFB30CA1E2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558955"/>
            <a:ext cx="9144000" cy="42990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2114745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" dur="500"/>
                                        <p:tgtEl>
                                          <p:spTgt spid="266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629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9" name="Text Box 5"/>
          <p:cNvSpPr txBox="1">
            <a:spLocks noChangeArrowheads="1"/>
          </p:cNvSpPr>
          <p:nvPr/>
        </p:nvSpPr>
        <p:spPr bwMode="auto">
          <a:xfrm>
            <a:off x="323528" y="1196752"/>
            <a:ext cx="8352928" cy="12875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6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just">
              <a:lnSpc>
                <a:spcPct val="150000"/>
              </a:lnSpc>
            </a:pPr>
            <a:r>
              <a:rPr lang="es-ES" sz="180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Una de las mayores ventajas de la topología</a:t>
            </a:r>
            <a:r>
              <a:rPr lang="es-ES" sz="18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es-ES" sz="1800" b="1" dirty="0" err="1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hub</a:t>
            </a:r>
            <a:r>
              <a:rPr lang="es-ES" sz="18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-and-</a:t>
            </a:r>
            <a:r>
              <a:rPr lang="es-ES" sz="1800" b="1" dirty="0" err="1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sopoke</a:t>
            </a:r>
            <a:r>
              <a:rPr lang="es-ES" sz="180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, es que es más fácil </a:t>
            </a:r>
            <a:r>
              <a:rPr lang="es-ES" sz="1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controlar centralizadamente el tráfico </a:t>
            </a:r>
            <a:r>
              <a:rPr lang="es-ES" sz="180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que está permitido y el que no está permitido. </a:t>
            </a:r>
            <a:endParaRPr lang="es-MX" sz="1800" dirty="0">
              <a:solidFill>
                <a:schemeClr val="accent6">
                  <a:lumMod val="7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3078" name="Text Box 6"/>
          <p:cNvSpPr txBox="1">
            <a:spLocks noChangeArrowheads="1"/>
          </p:cNvSpPr>
          <p:nvPr/>
        </p:nvSpPr>
        <p:spPr bwMode="auto">
          <a:xfrm>
            <a:off x="766475" y="96145"/>
            <a:ext cx="7539037" cy="86177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6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ctr">
              <a:spcBef>
                <a:spcPct val="50000"/>
              </a:spcBef>
            </a:pPr>
            <a:r>
              <a:rPr lang="es-MX" sz="3200" b="1" dirty="0">
                <a:solidFill>
                  <a:schemeClr val="accent4">
                    <a:lumMod val="50000"/>
                  </a:scheme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Dom Casual" charset="0"/>
                <a:ea typeface="+mj-ea"/>
                <a:cs typeface="+mj-cs"/>
              </a:rPr>
              <a:t>WAN sobre conexión dedicada </a:t>
            </a:r>
          </a:p>
          <a:p>
            <a:pPr algn="ctr"/>
            <a:r>
              <a:rPr lang="es-MX" sz="1800" b="1" dirty="0">
                <a:solidFill>
                  <a:schemeClr val="accent3">
                    <a:lumMod val="75000"/>
                  </a:schemeClr>
                </a:solidFill>
                <a:latin typeface="Dom Casual" charset="0"/>
                <a:ea typeface="+mj-ea"/>
                <a:cs typeface="+mj-cs"/>
              </a:rPr>
              <a:t>(línea arrendada – </a:t>
            </a:r>
            <a:r>
              <a:rPr lang="es-MX" sz="1800" b="1" dirty="0" err="1">
                <a:solidFill>
                  <a:schemeClr val="accent3">
                    <a:lumMod val="75000"/>
                  </a:schemeClr>
                </a:solidFill>
                <a:latin typeface="Dom Casual" charset="0"/>
                <a:ea typeface="+mj-ea"/>
                <a:cs typeface="+mj-cs"/>
              </a:rPr>
              <a:t>Leased</a:t>
            </a:r>
            <a:r>
              <a:rPr lang="es-MX" sz="1800" b="1" dirty="0">
                <a:solidFill>
                  <a:schemeClr val="accent3">
                    <a:lumMod val="75000"/>
                  </a:schemeClr>
                </a:solidFill>
                <a:latin typeface="Dom Casual" charset="0"/>
                <a:ea typeface="+mj-ea"/>
                <a:cs typeface="+mj-cs"/>
              </a:rPr>
              <a:t> line)</a:t>
            </a: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10F29C1D-B777-6D58-97DF-AFB30CA1E2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546636"/>
            <a:ext cx="9144000" cy="42990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1259835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" dur="500"/>
                                        <p:tgtEl>
                                          <p:spTgt spid="266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629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9" name="Text Box 5"/>
          <p:cNvSpPr txBox="1">
            <a:spLocks noChangeArrowheads="1"/>
          </p:cNvSpPr>
          <p:nvPr/>
        </p:nvSpPr>
        <p:spPr bwMode="auto">
          <a:xfrm>
            <a:off x="440669" y="1322420"/>
            <a:ext cx="8262661" cy="87203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6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just">
              <a:lnSpc>
                <a:spcPct val="150000"/>
              </a:lnSpc>
            </a:pPr>
            <a:r>
              <a:rPr lang="es-ES" sz="180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Este diagrama no es exactamente una representación precisa de las </a:t>
            </a:r>
            <a:r>
              <a:rPr lang="es-ES" sz="18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líneas arrendadas</a:t>
            </a:r>
            <a:r>
              <a:rPr lang="es-ES" sz="180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. </a:t>
            </a:r>
            <a:endParaRPr lang="es-MX" sz="1800" dirty="0">
              <a:solidFill>
                <a:schemeClr val="accent6">
                  <a:lumMod val="7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3078" name="Text Box 6"/>
          <p:cNvSpPr txBox="1">
            <a:spLocks noChangeArrowheads="1"/>
          </p:cNvSpPr>
          <p:nvPr/>
        </p:nvSpPr>
        <p:spPr bwMode="auto">
          <a:xfrm>
            <a:off x="802480" y="278396"/>
            <a:ext cx="7539037" cy="86177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6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ctr">
              <a:spcBef>
                <a:spcPct val="50000"/>
              </a:spcBef>
            </a:pPr>
            <a:r>
              <a:rPr lang="es-MX" sz="3200" b="1" dirty="0">
                <a:solidFill>
                  <a:schemeClr val="accent4">
                    <a:lumMod val="50000"/>
                  </a:scheme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Dom Casual" charset="0"/>
                <a:ea typeface="+mj-ea"/>
                <a:cs typeface="+mj-cs"/>
              </a:rPr>
              <a:t>WAN sobre conexión dedicada </a:t>
            </a:r>
          </a:p>
          <a:p>
            <a:pPr algn="ctr"/>
            <a:r>
              <a:rPr lang="es-MX" sz="1800" b="1" dirty="0">
                <a:solidFill>
                  <a:schemeClr val="accent3">
                    <a:lumMod val="75000"/>
                  </a:schemeClr>
                </a:solidFill>
                <a:latin typeface="Dom Casual" charset="0"/>
                <a:ea typeface="+mj-ea"/>
                <a:cs typeface="+mj-cs"/>
              </a:rPr>
              <a:t>(línea arrendada – </a:t>
            </a:r>
            <a:r>
              <a:rPr lang="es-MX" sz="1800" b="1" dirty="0" err="1">
                <a:solidFill>
                  <a:schemeClr val="accent3">
                    <a:lumMod val="75000"/>
                  </a:schemeClr>
                </a:solidFill>
                <a:latin typeface="Dom Casual" charset="0"/>
                <a:ea typeface="+mj-ea"/>
                <a:cs typeface="+mj-cs"/>
              </a:rPr>
              <a:t>Leased</a:t>
            </a:r>
            <a:r>
              <a:rPr lang="es-MX" sz="1800" b="1" dirty="0">
                <a:solidFill>
                  <a:schemeClr val="accent3">
                    <a:lumMod val="75000"/>
                  </a:schemeClr>
                </a:solidFill>
                <a:latin typeface="Dom Casual" charset="0"/>
                <a:ea typeface="+mj-ea"/>
                <a:cs typeface="+mj-cs"/>
              </a:rPr>
              <a:t> line)</a:t>
            </a: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10F29C1D-B777-6D58-97DF-AFB30CA1E2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558955"/>
            <a:ext cx="9144000" cy="42990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2420213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" dur="500"/>
                                        <p:tgtEl>
                                          <p:spTgt spid="266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629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9" name="Text Box 5"/>
          <p:cNvSpPr txBox="1">
            <a:spLocks noChangeArrowheads="1"/>
          </p:cNvSpPr>
          <p:nvPr/>
        </p:nvSpPr>
        <p:spPr bwMode="auto">
          <a:xfrm>
            <a:off x="467544" y="1149742"/>
            <a:ext cx="8208912" cy="1154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6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just">
              <a:lnSpc>
                <a:spcPct val="150000"/>
              </a:lnSpc>
            </a:pPr>
            <a:r>
              <a:rPr lang="es-ES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Esta es una mejor representación de lo que realmente está pasando. En lugar de un solo cable físico que conecta directamente cada </a:t>
            </a:r>
            <a:r>
              <a:rPr lang="es-ES" b="1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sitio </a:t>
            </a:r>
            <a:r>
              <a:rPr lang="es-ES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al </a:t>
            </a:r>
            <a:r>
              <a:rPr lang="es-ES" b="1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centro de datos</a:t>
            </a:r>
            <a:r>
              <a:rPr lang="es-ES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, cada </a:t>
            </a:r>
            <a:r>
              <a:rPr lang="es-ES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sitio</a:t>
            </a:r>
            <a:r>
              <a:rPr lang="es-ES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 se conecta a un </a:t>
            </a:r>
            <a:r>
              <a:rPr lang="es-ES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proveedor de servicios</a:t>
            </a:r>
            <a:r>
              <a:rPr lang="es-ES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, que conecta los sitios entre sí. </a:t>
            </a:r>
            <a:endParaRPr lang="es-MX" dirty="0">
              <a:solidFill>
                <a:schemeClr val="accent6">
                  <a:lumMod val="7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3078" name="Text Box 6"/>
          <p:cNvSpPr txBox="1">
            <a:spLocks noChangeArrowheads="1"/>
          </p:cNvSpPr>
          <p:nvPr/>
        </p:nvSpPr>
        <p:spPr bwMode="auto">
          <a:xfrm>
            <a:off x="766475" y="96145"/>
            <a:ext cx="7539037" cy="86177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6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ctr">
              <a:spcBef>
                <a:spcPct val="50000"/>
              </a:spcBef>
            </a:pPr>
            <a:r>
              <a:rPr lang="es-MX" sz="3200" b="1" dirty="0">
                <a:solidFill>
                  <a:schemeClr val="accent4">
                    <a:lumMod val="50000"/>
                  </a:scheme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Dom Casual" charset="0"/>
                <a:ea typeface="+mj-ea"/>
                <a:cs typeface="+mj-cs"/>
              </a:rPr>
              <a:t>WAN sobre conexión dedicada </a:t>
            </a:r>
          </a:p>
          <a:p>
            <a:pPr algn="ctr"/>
            <a:r>
              <a:rPr lang="es-MX" sz="1800" b="1" dirty="0">
                <a:solidFill>
                  <a:schemeClr val="accent3">
                    <a:lumMod val="75000"/>
                  </a:schemeClr>
                </a:solidFill>
                <a:latin typeface="Dom Casual" charset="0"/>
                <a:ea typeface="+mj-ea"/>
                <a:cs typeface="+mj-cs"/>
              </a:rPr>
              <a:t>(línea arrendada – </a:t>
            </a:r>
            <a:r>
              <a:rPr lang="es-MX" sz="1800" b="1" dirty="0" err="1">
                <a:solidFill>
                  <a:schemeClr val="accent3">
                    <a:lumMod val="75000"/>
                  </a:schemeClr>
                </a:solidFill>
                <a:latin typeface="Dom Casual" charset="0"/>
                <a:ea typeface="+mj-ea"/>
                <a:cs typeface="+mj-cs"/>
              </a:rPr>
              <a:t>Leased</a:t>
            </a:r>
            <a:r>
              <a:rPr lang="es-MX" sz="1800" b="1" dirty="0">
                <a:solidFill>
                  <a:schemeClr val="accent3">
                    <a:lumMod val="75000"/>
                  </a:schemeClr>
                </a:solidFill>
                <a:latin typeface="Dom Casual" charset="0"/>
                <a:ea typeface="+mj-ea"/>
                <a:cs typeface="+mj-cs"/>
              </a:rPr>
              <a:t> line)</a:t>
            </a:r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64F8B362-39FA-5136-E6D4-40A7C0D0D5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507031"/>
            <a:ext cx="9144000" cy="43513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4912895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" dur="500"/>
                                        <p:tgtEl>
                                          <p:spTgt spid="266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629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9" name="Text Box 5"/>
          <p:cNvSpPr txBox="1">
            <a:spLocks noChangeArrowheads="1"/>
          </p:cNvSpPr>
          <p:nvPr/>
        </p:nvSpPr>
        <p:spPr bwMode="auto">
          <a:xfrm>
            <a:off x="323524" y="1161564"/>
            <a:ext cx="8424937" cy="134504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6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just">
              <a:lnSpc>
                <a:spcPct val="150000"/>
              </a:lnSpc>
            </a:pPr>
            <a:r>
              <a:rPr lang="es-ES" sz="140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Estas conexiones usan </a:t>
            </a:r>
            <a:r>
              <a:rPr lang="es-ES" sz="14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cables seriales</a:t>
            </a:r>
            <a:r>
              <a:rPr lang="es-ES" sz="140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. Sin embargo, en estos días las conexiones WAN a través de </a:t>
            </a:r>
            <a:r>
              <a:rPr lang="es-ES" sz="14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Ethernet</a:t>
            </a:r>
            <a:r>
              <a:rPr lang="es-ES" sz="140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 son cada vez más comunes. Las conexiones de </a:t>
            </a:r>
            <a:r>
              <a:rPr lang="es-ES" sz="14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fibra óptica </a:t>
            </a:r>
            <a:r>
              <a:rPr lang="es-ES" sz="140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permiten cables mucho más largos, por lo tanto, en la actualidad, las WAN que utilizan cables de fibra óptica Ethernet son bastante comunes.</a:t>
            </a:r>
            <a:endParaRPr lang="es-MX" sz="1400" dirty="0">
              <a:solidFill>
                <a:schemeClr val="accent6">
                  <a:lumMod val="7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64F8B362-39FA-5136-E6D4-40A7C0D0D5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506612"/>
            <a:ext cx="9144000" cy="4351388"/>
          </a:xfrm>
          <a:prstGeom prst="rect">
            <a:avLst/>
          </a:prstGeom>
        </p:spPr>
      </p:pic>
      <p:sp>
        <p:nvSpPr>
          <p:cNvPr id="2" name="Text Box 6">
            <a:extLst>
              <a:ext uri="{FF2B5EF4-FFF2-40B4-BE49-F238E27FC236}">
                <a16:creationId xmlns:a16="http://schemas.microsoft.com/office/drawing/2014/main" id="{3E01BC00-B5C3-8397-14DE-B20AAA30E18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66475" y="96145"/>
            <a:ext cx="7539037" cy="86177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6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ctr">
              <a:spcBef>
                <a:spcPct val="50000"/>
              </a:spcBef>
            </a:pPr>
            <a:r>
              <a:rPr lang="es-MX" sz="3200" b="1" dirty="0">
                <a:solidFill>
                  <a:schemeClr val="accent4">
                    <a:lumMod val="50000"/>
                  </a:scheme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Dom Casual" charset="0"/>
                <a:ea typeface="+mj-ea"/>
                <a:cs typeface="+mj-cs"/>
              </a:rPr>
              <a:t>Conexión WAN a través de Ethernet</a:t>
            </a:r>
          </a:p>
          <a:p>
            <a:pPr algn="ctr"/>
            <a:r>
              <a:rPr lang="es-MX" sz="1800" b="1" dirty="0">
                <a:solidFill>
                  <a:schemeClr val="accent3">
                    <a:lumMod val="75000"/>
                  </a:schemeClr>
                </a:solidFill>
                <a:latin typeface="Dom Casual" charset="0"/>
                <a:ea typeface="+mj-ea"/>
                <a:cs typeface="+mj-cs"/>
              </a:rPr>
              <a:t>(Fibra óptica)</a:t>
            </a:r>
          </a:p>
        </p:txBody>
      </p:sp>
    </p:spTree>
    <p:extLst>
      <p:ext uri="{BB962C8B-B14F-4D97-AF65-F5344CB8AC3E}">
        <p14:creationId xmlns:p14="http://schemas.microsoft.com/office/powerpoint/2010/main" val="3200589360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" dur="500"/>
                                        <p:tgtEl>
                                          <p:spTgt spid="266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629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083" name="Rectangle 3082">
            <a:extLst>
              <a:ext uri="{FF2B5EF4-FFF2-40B4-BE49-F238E27FC236}">
                <a16:creationId xmlns:a16="http://schemas.microsoft.com/office/drawing/2014/main" id="{F0A604E4-7307-451C-93BE-F1F7E1BF3B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914400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85" name="Rectangle 3084">
            <a:extLst>
              <a:ext uri="{FF2B5EF4-FFF2-40B4-BE49-F238E27FC236}">
                <a16:creationId xmlns:a16="http://schemas.microsoft.com/office/drawing/2014/main" id="{F7F3A0AA-35E5-4085-942B-7378390306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5282344"/>
            <a:ext cx="9143997" cy="1590742"/>
          </a:xfrm>
          <a:prstGeom prst="rect">
            <a:avLst/>
          </a:prstGeom>
          <a:gradFill>
            <a:gsLst>
              <a:gs pos="34000">
                <a:srgbClr val="000000">
                  <a:alpha val="96000"/>
                </a:srgbClr>
              </a:gs>
              <a:gs pos="100000">
                <a:schemeClr val="accent1"/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87" name="Rectangle 3086">
            <a:extLst>
              <a:ext uri="{FF2B5EF4-FFF2-40B4-BE49-F238E27FC236}">
                <a16:creationId xmlns:a16="http://schemas.microsoft.com/office/drawing/2014/main" id="{402F5C38-C747-4173-ABBF-656E39E821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3" y="5282344"/>
            <a:ext cx="6086475" cy="1590742"/>
          </a:xfrm>
          <a:prstGeom prst="rect">
            <a:avLst/>
          </a:prstGeom>
          <a:gradFill>
            <a:gsLst>
              <a:gs pos="28000">
                <a:schemeClr val="accent1">
                  <a:lumMod val="75000"/>
                  <a:alpha val="59000"/>
                </a:schemeClr>
              </a:gs>
              <a:gs pos="100000">
                <a:srgbClr val="000000">
                  <a:alpha val="70000"/>
                </a:srgb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89" name="Rectangle 3088">
            <a:extLst>
              <a:ext uri="{FF2B5EF4-FFF2-40B4-BE49-F238E27FC236}">
                <a16:creationId xmlns:a16="http://schemas.microsoft.com/office/drawing/2014/main" id="{E37EECFC-A684-4391-AE85-4CDAF5565F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3" y="5282344"/>
            <a:ext cx="9143998" cy="1590742"/>
          </a:xfrm>
          <a:prstGeom prst="rect">
            <a:avLst/>
          </a:prstGeom>
          <a:gradFill>
            <a:gsLst>
              <a:gs pos="0">
                <a:srgbClr val="000000">
                  <a:alpha val="71765"/>
                </a:srgbClr>
              </a:gs>
              <a:gs pos="100000">
                <a:schemeClr val="accent1">
                  <a:alpha val="0"/>
                </a:schemeClr>
              </a:gs>
            </a:gsLst>
            <a:lin ang="15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78" name="Text Box 6"/>
          <p:cNvSpPr txBox="1">
            <a:spLocks noChangeArrowheads="1"/>
          </p:cNvSpPr>
          <p:nvPr/>
        </p:nvSpPr>
        <p:spPr bwMode="auto">
          <a:xfrm>
            <a:off x="524785" y="5490971"/>
            <a:ext cx="5221554" cy="1159200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lIns="91440" tIns="45720" rIns="91440" bIns="45720" rtlCol="0" anchor="ctr">
            <a:normAutofit/>
          </a:bodyPr>
          <a:lstStyle>
            <a:lvl1pPr>
              <a:defRPr sz="16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3500" b="1" kern="1200" dirty="0">
                <a:solidFill>
                  <a:srgbClr val="FFFF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+mj-lt"/>
                <a:ea typeface="+mj-ea"/>
                <a:cs typeface="+mj-cs"/>
              </a:rPr>
              <a:t>VPNs</a:t>
            </a:r>
          </a:p>
        </p:txBody>
      </p:sp>
      <p:pic>
        <p:nvPicPr>
          <p:cNvPr id="2" name="Imagen 1" descr="Imagen que contiene interior, tabla, juguete, oficina&#10;&#10;Descripción generada automáticamente">
            <a:extLst>
              <a:ext uri="{FF2B5EF4-FFF2-40B4-BE49-F238E27FC236}">
                <a16:creationId xmlns:a16="http://schemas.microsoft.com/office/drawing/2014/main" id="{B2AF0578-7021-D8BC-DED0-E29F8FDE43A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8447" y="390832"/>
            <a:ext cx="8216570" cy="45191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2231397"/>
      </p:ext>
    </p:extLst>
  </p:cSld>
  <p:clrMapOvr>
    <a:masterClrMapping/>
  </p:clrMapOvr>
  <p:transition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 descr="Una pantalla de una computadora&#10;&#10;Descripción generada automáticamente con confianza media">
            <a:extLst>
              <a:ext uri="{FF2B5EF4-FFF2-40B4-BE49-F238E27FC236}">
                <a16:creationId xmlns:a16="http://schemas.microsoft.com/office/drawing/2014/main" id="{069253FC-52A6-4B7E-B893-87B9E83FEFC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37062" y="2108950"/>
            <a:ext cx="4104456" cy="2815657"/>
          </a:xfrm>
          <a:prstGeom prst="rect">
            <a:avLst/>
          </a:prstGeom>
        </p:spPr>
      </p:pic>
      <p:sp>
        <p:nvSpPr>
          <p:cNvPr id="26629" name="Text Box 5"/>
          <p:cNvSpPr txBox="1">
            <a:spLocks noChangeArrowheads="1"/>
          </p:cNvSpPr>
          <p:nvPr/>
        </p:nvSpPr>
        <p:spPr bwMode="auto">
          <a:xfrm>
            <a:off x="971600" y="2016112"/>
            <a:ext cx="3456384" cy="226267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6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MX" dirty="0">
                <a:latin typeface="Arial" panose="020B0604020202020204" pitchFamily="34" charset="0"/>
                <a:cs typeface="Arial" panose="020B0604020202020204" pitchFamily="34" charset="0"/>
              </a:rPr>
              <a:t>Introducción a las </a:t>
            </a:r>
            <a:r>
              <a:rPr lang="es-MX" dirty="0" err="1">
                <a:latin typeface="Arial" panose="020B0604020202020204" pitchFamily="34" charset="0"/>
                <a:cs typeface="Arial" panose="020B0604020202020204" pitchFamily="34" charset="0"/>
              </a:rPr>
              <a:t>WANs</a:t>
            </a:r>
            <a:endParaRPr lang="es-MX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MX" dirty="0">
                <a:latin typeface="Arial" panose="020B0604020202020204" pitchFamily="34" charset="0"/>
                <a:cs typeface="Arial" panose="020B0604020202020204" pitchFamily="34" charset="0"/>
              </a:rPr>
              <a:t>Líneas arrendadas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MX" dirty="0" err="1">
                <a:latin typeface="Arial" panose="020B0604020202020204" pitchFamily="34" charset="0"/>
                <a:cs typeface="Arial" panose="020B0604020202020204" pitchFamily="34" charset="0"/>
              </a:rPr>
              <a:t>VPNs</a:t>
            </a:r>
            <a:r>
              <a:rPr lang="es-MX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MX" dirty="0">
                <a:latin typeface="Arial" panose="020B0604020202020204" pitchFamily="34" charset="0"/>
                <a:cs typeface="Arial" panose="020B0604020202020204" pitchFamily="34" charset="0"/>
              </a:rPr>
              <a:t>MPLS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MX" dirty="0">
                <a:latin typeface="Arial" panose="020B0604020202020204" pitchFamily="34" charset="0"/>
                <a:cs typeface="Arial" panose="020B0604020202020204" pitchFamily="34" charset="0"/>
              </a:rPr>
              <a:t>Tecnologías de acceso a Internet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MX" dirty="0">
                <a:latin typeface="Arial" panose="020B0604020202020204" pitchFamily="34" charset="0"/>
                <a:cs typeface="Arial" panose="020B0604020202020204" pitchFamily="34" charset="0"/>
              </a:rPr>
              <a:t>Conexiones redundantes</a:t>
            </a:r>
          </a:p>
        </p:txBody>
      </p:sp>
      <p:sp>
        <p:nvSpPr>
          <p:cNvPr id="3078" name="Text Box 6"/>
          <p:cNvSpPr txBox="1">
            <a:spLocks noChangeArrowheads="1"/>
          </p:cNvSpPr>
          <p:nvPr/>
        </p:nvSpPr>
        <p:spPr bwMode="auto">
          <a:xfrm>
            <a:off x="792025" y="692696"/>
            <a:ext cx="7539037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6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ctr">
              <a:spcBef>
                <a:spcPct val="50000"/>
              </a:spcBef>
            </a:pPr>
            <a:r>
              <a:rPr lang="es-MX" sz="3200" b="1" dirty="0">
                <a:solidFill>
                  <a:schemeClr val="accent4">
                    <a:lumMod val="50000"/>
                  </a:scheme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Dom Casual" charset="0"/>
                <a:ea typeface="+mj-ea"/>
                <a:cs typeface="+mj-cs"/>
              </a:rPr>
              <a:t>Agenda de esta sesión</a:t>
            </a:r>
          </a:p>
        </p:txBody>
      </p:sp>
    </p:spTree>
    <p:extLst>
      <p:ext uri="{BB962C8B-B14F-4D97-AF65-F5344CB8AC3E}">
        <p14:creationId xmlns:p14="http://schemas.microsoft.com/office/powerpoint/2010/main" val="1009664677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" dur="500"/>
                                        <p:tgtEl>
                                          <p:spTgt spid="266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629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9" name="Text Box 5"/>
          <p:cNvSpPr txBox="1">
            <a:spLocks noChangeArrowheads="1"/>
          </p:cNvSpPr>
          <p:nvPr/>
        </p:nvSpPr>
        <p:spPr bwMode="auto">
          <a:xfrm>
            <a:off x="348630" y="1196752"/>
            <a:ext cx="8471842" cy="1154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6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just">
              <a:lnSpc>
                <a:spcPct val="150000"/>
              </a:lnSpc>
            </a:pPr>
            <a:r>
              <a:rPr lang="es-ES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Internet</a:t>
            </a:r>
            <a:r>
              <a:rPr lang="es-ES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 también se puede utilizar para las conexiones WAN de una empresa entre sitios. Sin embargo, </a:t>
            </a:r>
            <a:r>
              <a:rPr lang="es-ES" b="1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Internet no es una red privada</a:t>
            </a:r>
            <a:r>
              <a:rPr lang="es-ES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. Es una </a:t>
            </a:r>
            <a:r>
              <a:rPr lang="es-ES" b="1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red pública compartida</a:t>
            </a:r>
            <a:r>
              <a:rPr lang="es-ES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, por lo que el envío de datos importantes a través de Internet no está protegido.</a:t>
            </a:r>
            <a:endParaRPr lang="es-MX" dirty="0">
              <a:solidFill>
                <a:schemeClr val="accent6">
                  <a:lumMod val="7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3078" name="Text Box 6"/>
          <p:cNvSpPr txBox="1">
            <a:spLocks noChangeArrowheads="1"/>
          </p:cNvSpPr>
          <p:nvPr/>
        </p:nvSpPr>
        <p:spPr bwMode="auto">
          <a:xfrm>
            <a:off x="683568" y="242522"/>
            <a:ext cx="7539037" cy="86177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6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ctr">
              <a:spcBef>
                <a:spcPct val="50000"/>
              </a:spcBef>
            </a:pPr>
            <a:r>
              <a:rPr lang="es-MX" sz="3200" b="1" dirty="0">
                <a:solidFill>
                  <a:schemeClr val="accent4">
                    <a:lumMod val="50000"/>
                  </a:scheme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Dom Casual" charset="0"/>
                <a:ea typeface="+mj-ea"/>
                <a:cs typeface="+mj-cs"/>
              </a:rPr>
              <a:t>WAN sobre una infraestructura compartida </a:t>
            </a:r>
            <a:r>
              <a:rPr lang="es-MX" sz="1800" b="1" dirty="0">
                <a:solidFill>
                  <a:schemeClr val="accent3">
                    <a:lumMod val="75000"/>
                  </a:schemeClr>
                </a:solidFill>
                <a:latin typeface="Dom Casual" charset="0"/>
                <a:ea typeface="+mj-ea"/>
                <a:cs typeface="+mj-cs"/>
              </a:rPr>
              <a:t>(Internet VPN)</a:t>
            </a: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1BB0B3D5-5068-1AAD-59A1-40F3FD67BB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583764"/>
            <a:ext cx="9144000" cy="42742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8017953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" dur="500"/>
                                        <p:tgtEl>
                                          <p:spTgt spid="266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629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9" name="Text Box 5"/>
          <p:cNvSpPr txBox="1">
            <a:spLocks noChangeArrowheads="1"/>
          </p:cNvSpPr>
          <p:nvPr/>
        </p:nvSpPr>
        <p:spPr bwMode="auto">
          <a:xfrm>
            <a:off x="287524" y="1453080"/>
            <a:ext cx="8568952" cy="87203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6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just">
              <a:lnSpc>
                <a:spcPct val="150000"/>
              </a:lnSpc>
            </a:pPr>
            <a:r>
              <a:rPr lang="es-ES" sz="1800" dirty="0">
                <a:latin typeface="Arial" pitchFamily="34" charset="0"/>
                <a:cs typeface="Arial" pitchFamily="34" charset="0"/>
              </a:rPr>
              <a:t>En este caso, tenga en cuenta que </a:t>
            </a:r>
            <a:r>
              <a:rPr lang="es-ES" sz="18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cada sitio tiene una conexión física a Internet</a:t>
            </a:r>
            <a:r>
              <a:rPr lang="es-ES" sz="1800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.</a:t>
            </a:r>
            <a:endParaRPr lang="es-MX" sz="1800" dirty="0">
              <a:solidFill>
                <a:schemeClr val="accent6">
                  <a:lumMod val="7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3078" name="Text Box 6"/>
          <p:cNvSpPr txBox="1">
            <a:spLocks noChangeArrowheads="1"/>
          </p:cNvSpPr>
          <p:nvPr/>
        </p:nvSpPr>
        <p:spPr bwMode="auto">
          <a:xfrm>
            <a:off x="683568" y="332656"/>
            <a:ext cx="7539037" cy="86177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6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ctr">
              <a:spcBef>
                <a:spcPct val="50000"/>
              </a:spcBef>
            </a:pPr>
            <a:r>
              <a:rPr lang="es-MX" sz="3200" b="1" dirty="0">
                <a:solidFill>
                  <a:schemeClr val="accent4">
                    <a:lumMod val="50000"/>
                  </a:scheme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Dom Casual" charset="0"/>
                <a:ea typeface="+mj-ea"/>
                <a:cs typeface="+mj-cs"/>
              </a:rPr>
              <a:t>WAN sobre una infraestructura compartida </a:t>
            </a:r>
            <a:r>
              <a:rPr lang="es-MX" sz="1800" b="1" dirty="0">
                <a:solidFill>
                  <a:schemeClr val="accent3">
                    <a:lumMod val="75000"/>
                  </a:schemeClr>
                </a:solidFill>
                <a:latin typeface="Dom Casual" charset="0"/>
                <a:ea typeface="+mj-ea"/>
                <a:cs typeface="+mj-cs"/>
              </a:rPr>
              <a:t>(Internet VPN)</a:t>
            </a: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1BB0B3D5-5068-1AAD-59A1-40F3FD67BB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583764"/>
            <a:ext cx="9144000" cy="42742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0991941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" dur="500"/>
                                        <p:tgtEl>
                                          <p:spTgt spid="266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629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9" name="Text Box 5"/>
          <p:cNvSpPr txBox="1">
            <a:spLocks noChangeArrowheads="1"/>
          </p:cNvSpPr>
          <p:nvPr/>
        </p:nvSpPr>
        <p:spPr bwMode="auto">
          <a:xfrm>
            <a:off x="323528" y="1196752"/>
            <a:ext cx="8496944" cy="1154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6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just">
              <a:lnSpc>
                <a:spcPct val="150000"/>
              </a:lnSpc>
            </a:pPr>
            <a:r>
              <a:rPr lang="es-ES" dirty="0">
                <a:latin typeface="Arial" pitchFamily="34" charset="0"/>
                <a:cs typeface="Arial" pitchFamily="34" charset="0"/>
              </a:rPr>
              <a:t>Para enviar tráfico entre sitios, las empresas configuran </a:t>
            </a:r>
            <a:r>
              <a:rPr lang="es-ES" b="1" dirty="0">
                <a:solidFill>
                  <a:schemeClr val="accent5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redes privadas virtuales (VPN)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ES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Los </a:t>
            </a:r>
            <a:r>
              <a:rPr lang="es-ES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paquetes se encriptan </a:t>
            </a:r>
            <a:r>
              <a:rPr lang="es-ES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de modo que los contenidos sólo puedan ser leídos por los destinatarios previstos. </a:t>
            </a:r>
            <a:endParaRPr lang="es-MX" dirty="0">
              <a:solidFill>
                <a:schemeClr val="tx1">
                  <a:lumMod val="95000"/>
                  <a:lumOff val="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3078" name="Text Box 6"/>
          <p:cNvSpPr txBox="1">
            <a:spLocks noChangeArrowheads="1"/>
          </p:cNvSpPr>
          <p:nvPr/>
        </p:nvSpPr>
        <p:spPr bwMode="auto">
          <a:xfrm>
            <a:off x="802481" y="173146"/>
            <a:ext cx="7539037" cy="86177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6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ctr">
              <a:spcBef>
                <a:spcPct val="50000"/>
              </a:spcBef>
            </a:pPr>
            <a:r>
              <a:rPr lang="es-MX" sz="3200" b="1" dirty="0">
                <a:solidFill>
                  <a:schemeClr val="accent4">
                    <a:lumMod val="50000"/>
                  </a:scheme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Dom Casual" charset="0"/>
                <a:ea typeface="+mj-ea"/>
                <a:cs typeface="+mj-cs"/>
              </a:rPr>
              <a:t>WAN sobre una infraestructura compartida </a:t>
            </a:r>
            <a:r>
              <a:rPr lang="es-MX" sz="1800" b="1" dirty="0">
                <a:solidFill>
                  <a:schemeClr val="accent3">
                    <a:lumMod val="75000"/>
                  </a:schemeClr>
                </a:solidFill>
                <a:latin typeface="Dom Casual" charset="0"/>
                <a:ea typeface="+mj-ea"/>
                <a:cs typeface="+mj-cs"/>
              </a:rPr>
              <a:t>(Internet VPN)</a:t>
            </a: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31F19DAD-DCC3-F428-7720-20CA8ACD96B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9885" y="2505881"/>
            <a:ext cx="9144000" cy="43521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1861056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" dur="500"/>
                                        <p:tgtEl>
                                          <p:spTgt spid="266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629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9" name="Text Box 5"/>
          <p:cNvSpPr txBox="1">
            <a:spLocks noChangeArrowheads="1"/>
          </p:cNvSpPr>
          <p:nvPr/>
        </p:nvSpPr>
        <p:spPr bwMode="auto">
          <a:xfrm>
            <a:off x="172897" y="1244934"/>
            <a:ext cx="8640960" cy="1154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6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ES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Después, el </a:t>
            </a:r>
            <a:r>
              <a:rPr lang="es-ES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paquete cifrado se encapsula dentro de un nuevo paquete </a:t>
            </a:r>
            <a:r>
              <a:rPr lang="es-ES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y se envía. Esto significa que el paquete original permanecerá protegido incluso cuando se envíe a través de la Internet pública. </a:t>
            </a:r>
            <a:endParaRPr lang="es-MX" dirty="0">
              <a:solidFill>
                <a:schemeClr val="accent6">
                  <a:lumMod val="7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3078" name="Text Box 6"/>
          <p:cNvSpPr txBox="1">
            <a:spLocks noChangeArrowheads="1"/>
          </p:cNvSpPr>
          <p:nvPr/>
        </p:nvSpPr>
        <p:spPr bwMode="auto">
          <a:xfrm>
            <a:off x="723859" y="248261"/>
            <a:ext cx="7539037" cy="86177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6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ctr">
              <a:spcBef>
                <a:spcPct val="50000"/>
              </a:spcBef>
            </a:pPr>
            <a:r>
              <a:rPr lang="es-MX" sz="3200" b="1" dirty="0">
                <a:solidFill>
                  <a:schemeClr val="accent4">
                    <a:lumMod val="50000"/>
                  </a:scheme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Dom Casual" charset="0"/>
                <a:ea typeface="+mj-ea"/>
                <a:cs typeface="+mj-cs"/>
              </a:rPr>
              <a:t>WAN sobre una infraestructura compartida </a:t>
            </a:r>
            <a:r>
              <a:rPr lang="es-MX" sz="1800" b="1" dirty="0">
                <a:solidFill>
                  <a:schemeClr val="accent3">
                    <a:lumMod val="75000"/>
                  </a:schemeClr>
                </a:solidFill>
                <a:latin typeface="Dom Casual" charset="0"/>
                <a:ea typeface="+mj-ea"/>
                <a:cs typeface="+mj-cs"/>
              </a:rPr>
              <a:t>(Internet VPN)</a:t>
            </a: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31F19DAD-DCC3-F428-7720-20CA8ACD96B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534508"/>
            <a:ext cx="9144000" cy="43521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0819252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" dur="500"/>
                                        <p:tgtEl>
                                          <p:spTgt spid="266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629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083" name="Rectangle 3082">
            <a:extLst>
              <a:ext uri="{FF2B5EF4-FFF2-40B4-BE49-F238E27FC236}">
                <a16:creationId xmlns:a16="http://schemas.microsoft.com/office/drawing/2014/main" id="{F0A604E4-7307-451C-93BE-F1F7E1BF3B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914400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85" name="Rectangle 3084">
            <a:extLst>
              <a:ext uri="{FF2B5EF4-FFF2-40B4-BE49-F238E27FC236}">
                <a16:creationId xmlns:a16="http://schemas.microsoft.com/office/drawing/2014/main" id="{F7F3A0AA-35E5-4085-942B-7378390306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5282344"/>
            <a:ext cx="9143997" cy="1590742"/>
          </a:xfrm>
          <a:prstGeom prst="rect">
            <a:avLst/>
          </a:prstGeom>
          <a:gradFill>
            <a:gsLst>
              <a:gs pos="34000">
                <a:srgbClr val="000000">
                  <a:alpha val="96000"/>
                </a:srgbClr>
              </a:gs>
              <a:gs pos="100000">
                <a:schemeClr val="accent1"/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87" name="Rectangle 3086">
            <a:extLst>
              <a:ext uri="{FF2B5EF4-FFF2-40B4-BE49-F238E27FC236}">
                <a16:creationId xmlns:a16="http://schemas.microsoft.com/office/drawing/2014/main" id="{402F5C38-C747-4173-ABBF-656E39E821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3" y="5282344"/>
            <a:ext cx="6086475" cy="1590742"/>
          </a:xfrm>
          <a:prstGeom prst="rect">
            <a:avLst/>
          </a:prstGeom>
          <a:gradFill>
            <a:gsLst>
              <a:gs pos="28000">
                <a:schemeClr val="accent1">
                  <a:lumMod val="75000"/>
                  <a:alpha val="59000"/>
                </a:schemeClr>
              </a:gs>
              <a:gs pos="100000">
                <a:srgbClr val="000000">
                  <a:alpha val="70000"/>
                </a:srgb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89" name="Rectangle 3088">
            <a:extLst>
              <a:ext uri="{FF2B5EF4-FFF2-40B4-BE49-F238E27FC236}">
                <a16:creationId xmlns:a16="http://schemas.microsoft.com/office/drawing/2014/main" id="{E37EECFC-A684-4391-AE85-4CDAF5565F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3" y="5282344"/>
            <a:ext cx="9143998" cy="1590742"/>
          </a:xfrm>
          <a:prstGeom prst="rect">
            <a:avLst/>
          </a:prstGeom>
          <a:gradFill>
            <a:gsLst>
              <a:gs pos="0">
                <a:srgbClr val="000000">
                  <a:alpha val="71765"/>
                </a:srgbClr>
              </a:gs>
              <a:gs pos="100000">
                <a:schemeClr val="accent1">
                  <a:alpha val="0"/>
                </a:schemeClr>
              </a:gs>
            </a:gsLst>
            <a:lin ang="15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78" name="Text Box 6"/>
          <p:cNvSpPr txBox="1">
            <a:spLocks noChangeArrowheads="1"/>
          </p:cNvSpPr>
          <p:nvPr/>
        </p:nvSpPr>
        <p:spPr bwMode="auto">
          <a:xfrm>
            <a:off x="524785" y="5490971"/>
            <a:ext cx="5221554" cy="1159200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lIns="91440" tIns="45720" rIns="91440" bIns="45720" rtlCol="0" anchor="ctr">
            <a:normAutofit/>
          </a:bodyPr>
          <a:lstStyle>
            <a:lvl1pPr>
              <a:defRPr sz="16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3500" b="1" kern="1200" dirty="0">
                <a:solidFill>
                  <a:srgbClr val="FFFF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+mj-lt"/>
                <a:ea typeface="+mj-ea"/>
                <a:cs typeface="+mj-cs"/>
              </a:rPr>
              <a:t>MPLS</a:t>
            </a:r>
          </a:p>
        </p:txBody>
      </p:sp>
      <p:pic>
        <p:nvPicPr>
          <p:cNvPr id="2" name="Imagen 1" descr="Imagen que contiene interior, tabla, juguete, oficina&#10;&#10;Descripción generada automáticamente">
            <a:extLst>
              <a:ext uri="{FF2B5EF4-FFF2-40B4-BE49-F238E27FC236}">
                <a16:creationId xmlns:a16="http://schemas.microsoft.com/office/drawing/2014/main" id="{B2AF0578-7021-D8BC-DED0-E29F8FDE43A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8447" y="390832"/>
            <a:ext cx="8216570" cy="45191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8736428"/>
      </p:ext>
    </p:extLst>
  </p:cSld>
  <p:clrMapOvr>
    <a:masterClrMapping/>
  </p:clrMapOvr>
  <p:transition/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9" name="Text Box 5"/>
          <p:cNvSpPr txBox="1">
            <a:spLocks noChangeArrowheads="1"/>
          </p:cNvSpPr>
          <p:nvPr/>
        </p:nvSpPr>
        <p:spPr bwMode="auto">
          <a:xfrm>
            <a:off x="409928" y="1124744"/>
            <a:ext cx="8122512" cy="199137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6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just">
              <a:lnSpc>
                <a:spcPct val="150000"/>
              </a:lnSpc>
            </a:pPr>
            <a:r>
              <a:rPr lang="es-ES" sz="1400" dirty="0">
                <a:latin typeface="Arial" pitchFamily="34" charset="0"/>
                <a:cs typeface="Arial" pitchFamily="34" charset="0"/>
              </a:rPr>
              <a:t>El </a:t>
            </a:r>
            <a:r>
              <a:rPr lang="es-ES" sz="1400" b="1" dirty="0" err="1">
                <a:solidFill>
                  <a:schemeClr val="accent5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switching</a:t>
            </a:r>
            <a:r>
              <a:rPr lang="es-ES" sz="1400" b="1" dirty="0">
                <a:solidFill>
                  <a:schemeClr val="accent5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 por etiquetas multiprotocolo (</a:t>
            </a:r>
            <a:r>
              <a:rPr lang="es-ES" sz="1400" b="1" dirty="0" err="1">
                <a:solidFill>
                  <a:schemeClr val="accent5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Multiprotocol</a:t>
            </a:r>
            <a:r>
              <a:rPr lang="es-ES" sz="1400" b="1" dirty="0">
                <a:solidFill>
                  <a:schemeClr val="accent5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es-ES" sz="1400" b="1" dirty="0" err="1">
                <a:solidFill>
                  <a:schemeClr val="accent5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Label</a:t>
            </a:r>
            <a:r>
              <a:rPr lang="es-ES" sz="1400" b="1" dirty="0">
                <a:solidFill>
                  <a:schemeClr val="accent5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es-ES" sz="1400" b="1" dirty="0" err="1">
                <a:solidFill>
                  <a:schemeClr val="accent5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Switching</a:t>
            </a:r>
            <a:r>
              <a:rPr lang="es-ES" sz="1400" b="1" dirty="0">
                <a:solidFill>
                  <a:schemeClr val="accent5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, MPLS) </a:t>
            </a:r>
            <a:r>
              <a:rPr lang="es-ES" sz="1400" dirty="0">
                <a:latin typeface="Arial" pitchFamily="34" charset="0"/>
                <a:cs typeface="Arial" pitchFamily="34" charset="0"/>
              </a:rPr>
              <a:t>es una tecnología WAN de alto rendimiento multiprotocolo que dirige los datos desde un </a:t>
            </a:r>
            <a:r>
              <a:rPr lang="es-ES" sz="1400" dirty="0" err="1">
                <a:latin typeface="Arial" pitchFamily="34" charset="0"/>
                <a:cs typeface="Arial" pitchFamily="34" charset="0"/>
              </a:rPr>
              <a:t>router</a:t>
            </a:r>
            <a:r>
              <a:rPr lang="es-ES" sz="1400" dirty="0">
                <a:latin typeface="Arial" pitchFamily="34" charset="0"/>
                <a:cs typeface="Arial" pitchFamily="34" charset="0"/>
              </a:rPr>
              <a:t> al siguiente.</a:t>
            </a:r>
          </a:p>
          <a:p>
            <a:pPr marL="571500" indent="-285750" algn="just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s-ES" sz="1400" dirty="0">
                <a:latin typeface="Arial" pitchFamily="34" charset="0"/>
                <a:cs typeface="Arial" pitchFamily="34" charset="0"/>
              </a:rPr>
              <a:t>MPLS se basa en </a:t>
            </a:r>
            <a:r>
              <a:rPr lang="es-ES" sz="14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etiquetas de ruta cortas en lugar de direcciones de red IP</a:t>
            </a:r>
            <a:r>
              <a:rPr lang="es-ES" sz="1400" dirty="0">
                <a:latin typeface="Arial" pitchFamily="34" charset="0"/>
                <a:cs typeface="Arial" pitchFamily="34" charset="0"/>
              </a:rPr>
              <a:t>.</a:t>
            </a:r>
          </a:p>
          <a:p>
            <a:pPr marL="571500" indent="-285750" algn="just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s-ES" sz="1400" dirty="0">
                <a:latin typeface="Arial" pitchFamily="34" charset="0"/>
                <a:cs typeface="Arial" pitchFamily="34" charset="0"/>
              </a:rPr>
              <a:t>Se llama multiprotocolo porque tiene la capacidad de transportar cualquier contenido, incluido tráfico IPv4, IPv6, Ethernet, DSL, etc.</a:t>
            </a:r>
          </a:p>
          <a:p>
            <a:pPr marL="571500" indent="-285750" algn="just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es-ES" sz="1400" dirty="0">
                <a:latin typeface="Arial" pitchFamily="34" charset="0"/>
                <a:cs typeface="Arial" pitchFamily="34" charset="0"/>
              </a:rPr>
              <a:t>Usa </a:t>
            </a:r>
            <a:r>
              <a:rPr lang="es-ES" sz="14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etiquetas </a:t>
            </a:r>
            <a:r>
              <a:rPr lang="es-ES" sz="1400" dirty="0">
                <a:latin typeface="Arial" pitchFamily="34" charset="0"/>
                <a:cs typeface="Arial" pitchFamily="34" charset="0"/>
              </a:rPr>
              <a:t>que le indican al </a:t>
            </a:r>
            <a:r>
              <a:rPr lang="es-ES" sz="1400" dirty="0" err="1">
                <a:latin typeface="Arial" pitchFamily="34" charset="0"/>
                <a:cs typeface="Arial" pitchFamily="34" charset="0"/>
              </a:rPr>
              <a:t>router</a:t>
            </a:r>
            <a:r>
              <a:rPr lang="es-ES" sz="1400" dirty="0">
                <a:latin typeface="Arial" pitchFamily="34" charset="0"/>
                <a:cs typeface="Arial" pitchFamily="34" charset="0"/>
              </a:rPr>
              <a:t> qué hacer con un paquete.</a:t>
            </a:r>
            <a:endParaRPr lang="es-MX" sz="1400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3078" name="Text Box 6"/>
          <p:cNvSpPr txBox="1">
            <a:spLocks noChangeArrowheads="1"/>
          </p:cNvSpPr>
          <p:nvPr/>
        </p:nvSpPr>
        <p:spPr bwMode="auto">
          <a:xfrm>
            <a:off x="766475" y="96145"/>
            <a:ext cx="7539037" cy="86177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6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ctr">
              <a:spcBef>
                <a:spcPct val="50000"/>
              </a:spcBef>
            </a:pPr>
            <a:r>
              <a:rPr lang="es-MX" sz="3200" b="1" dirty="0">
                <a:solidFill>
                  <a:schemeClr val="accent4">
                    <a:lumMod val="50000"/>
                  </a:scheme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Dom Casual" charset="0"/>
                <a:ea typeface="+mj-ea"/>
                <a:cs typeface="+mj-cs"/>
              </a:rPr>
              <a:t>MPLS</a:t>
            </a:r>
          </a:p>
          <a:p>
            <a:pPr algn="ctr"/>
            <a:r>
              <a:rPr lang="es-MX" sz="1800" b="1" dirty="0">
                <a:solidFill>
                  <a:schemeClr val="accent3">
                    <a:lumMod val="75000"/>
                  </a:schemeClr>
                </a:solidFill>
                <a:latin typeface="Dom Casual" charset="0"/>
                <a:ea typeface="+mj-ea"/>
                <a:cs typeface="+mj-cs"/>
              </a:rPr>
              <a:t>(Multi </a:t>
            </a:r>
            <a:r>
              <a:rPr lang="es-MX" sz="1800" b="1" dirty="0" err="1">
                <a:solidFill>
                  <a:schemeClr val="accent3">
                    <a:lumMod val="75000"/>
                  </a:schemeClr>
                </a:solidFill>
                <a:latin typeface="Dom Casual" charset="0"/>
                <a:ea typeface="+mj-ea"/>
                <a:cs typeface="+mj-cs"/>
              </a:rPr>
              <a:t>Protocol</a:t>
            </a:r>
            <a:r>
              <a:rPr lang="es-MX" sz="1800" b="1" dirty="0">
                <a:solidFill>
                  <a:schemeClr val="accent3">
                    <a:lumMod val="75000"/>
                  </a:schemeClr>
                </a:solidFill>
                <a:latin typeface="Dom Casual" charset="0"/>
                <a:ea typeface="+mj-ea"/>
                <a:cs typeface="+mj-cs"/>
              </a:rPr>
              <a:t> </a:t>
            </a:r>
            <a:r>
              <a:rPr lang="es-MX" sz="1800" b="1" dirty="0" err="1">
                <a:solidFill>
                  <a:schemeClr val="accent3">
                    <a:lumMod val="75000"/>
                  </a:schemeClr>
                </a:solidFill>
                <a:latin typeface="Dom Casual" charset="0"/>
                <a:ea typeface="+mj-ea"/>
                <a:cs typeface="+mj-cs"/>
              </a:rPr>
              <a:t>Label</a:t>
            </a:r>
            <a:r>
              <a:rPr lang="es-MX" sz="1800" b="1" dirty="0">
                <a:solidFill>
                  <a:schemeClr val="accent3">
                    <a:lumMod val="75000"/>
                  </a:schemeClr>
                </a:solidFill>
                <a:latin typeface="Dom Casual" charset="0"/>
                <a:ea typeface="+mj-ea"/>
                <a:cs typeface="+mj-cs"/>
              </a:rPr>
              <a:t> </a:t>
            </a:r>
            <a:r>
              <a:rPr lang="es-MX" sz="1800" b="1" dirty="0" err="1">
                <a:solidFill>
                  <a:schemeClr val="accent3">
                    <a:lumMod val="75000"/>
                  </a:schemeClr>
                </a:solidFill>
                <a:latin typeface="Dom Casual" charset="0"/>
                <a:ea typeface="+mj-ea"/>
                <a:cs typeface="+mj-cs"/>
              </a:rPr>
              <a:t>Switching</a:t>
            </a:r>
            <a:r>
              <a:rPr lang="es-MX" sz="1800" b="1" dirty="0">
                <a:solidFill>
                  <a:schemeClr val="accent3">
                    <a:lumMod val="75000"/>
                  </a:schemeClr>
                </a:solidFill>
                <a:latin typeface="Dom Casual" charset="0"/>
                <a:ea typeface="+mj-ea"/>
                <a:cs typeface="+mj-cs"/>
              </a:rPr>
              <a:t>)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0C35FE5-FC59-92BB-5671-DFF0AFFA2F1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71800" y="3212976"/>
            <a:ext cx="5688632" cy="3271334"/>
          </a:xfrm>
          <a:prstGeom prst="rect">
            <a:avLst/>
          </a:prstGeom>
        </p:spPr>
      </p:pic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86A1EC40-E444-42EA-8B6C-204B59FCF40A}"/>
              </a:ext>
            </a:extLst>
          </p:cNvPr>
          <p:cNvSpPr txBox="1">
            <a:spLocks/>
          </p:cNvSpPr>
          <p:nvPr/>
        </p:nvSpPr>
        <p:spPr bwMode="auto">
          <a:xfrm>
            <a:off x="408507" y="3439561"/>
            <a:ext cx="2001832" cy="19442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182880" bIns="45720" numCol="1" anchor="t" anchorCtr="0" compatLnSpc="1">
            <a:prstTxWarp prst="textNoShape">
              <a:avLst/>
            </a:prstTxWarp>
          </a:bodyPr>
          <a:lstStyle>
            <a:lvl1pPr marL="169863" indent="-169863" algn="l" defTabSz="684213" rtl="0" eaLnBrk="1" fontAlgn="base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chemeClr val="tx2"/>
              </a:buClr>
              <a:buSzPct val="90000"/>
              <a:buFont typeface="Wingdings" panose="05000000000000000000" pitchFamily="2" charset="2"/>
              <a:buChar char="§"/>
              <a:defRPr lang="en-US" sz="1500" kern="1200">
                <a:solidFill>
                  <a:srgbClr val="000000"/>
                </a:solidFill>
                <a:latin typeface="+mn-lt"/>
                <a:ea typeface="ＭＳ Ｐゴシック" charset="0"/>
                <a:cs typeface="CiscoSans"/>
              </a:defRPr>
            </a:lvl1pPr>
            <a:lvl2pPr marL="358775" indent="-215900" algn="l" defTabSz="684213" rtl="0" eaLnBrk="1" fontAlgn="base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tx2"/>
              </a:buClr>
              <a:buFont typeface="Arial" charset="0"/>
              <a:buChar char="•"/>
              <a:defRPr lang="en-US" sz="1400" kern="1200">
                <a:solidFill>
                  <a:srgbClr val="000000"/>
                </a:solidFill>
                <a:latin typeface="+mn-lt"/>
                <a:ea typeface="ＭＳ Ｐゴシック" charset="0"/>
                <a:cs typeface="CiscoSans"/>
              </a:defRPr>
            </a:lvl2pPr>
            <a:lvl3pPr marL="431800" indent="-169863" algn="l" defTabSz="684213" rtl="0" eaLnBrk="1" fontAlgn="base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Font typeface="Arial" charset="0"/>
              <a:buChar char="•"/>
              <a:defRPr lang="en-US" sz="1200" kern="1200">
                <a:solidFill>
                  <a:srgbClr val="000000"/>
                </a:solidFill>
                <a:latin typeface="+mn-lt"/>
                <a:ea typeface="ＭＳ Ｐゴシック" charset="0"/>
                <a:cs typeface="CiscoSans"/>
              </a:defRPr>
            </a:lvl3pPr>
            <a:lvl4pPr marL="503238" indent="-169863" algn="l" defTabSz="684213" rtl="0" eaLnBrk="1" fontAlgn="base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Font typeface="Arial" charset="0"/>
              <a:buChar char="•"/>
              <a:defRPr lang="en-US" sz="1100" kern="1200">
                <a:solidFill>
                  <a:srgbClr val="000000"/>
                </a:solidFill>
                <a:latin typeface="+mn-lt"/>
                <a:ea typeface="ＭＳ Ｐゴシック" charset="0"/>
                <a:cs typeface="CiscoSans"/>
              </a:defRPr>
            </a:lvl4pPr>
            <a:lvl5pPr marL="574675" indent="-169863" algn="l" defTabSz="684213" rtl="0" eaLnBrk="1" fontAlgn="base" hangingPunct="1">
              <a:lnSpc>
                <a:spcPct val="95000"/>
              </a:lnSpc>
              <a:spcBef>
                <a:spcPts val="625"/>
              </a:spcBef>
              <a:spcAft>
                <a:spcPct val="0"/>
              </a:spcAft>
              <a:buFont typeface="Arial" charset="0"/>
              <a:buChar char="•"/>
              <a:defRPr lang="en-US" sz="1100" kern="1200" dirty="0">
                <a:solidFill>
                  <a:schemeClr val="tx1"/>
                </a:solidFill>
                <a:latin typeface="+mn-lt"/>
                <a:ea typeface="ＭＳ Ｐゴシック" charset="0"/>
                <a:cs typeface="CiscoSans"/>
              </a:defRPr>
            </a:lvl5pPr>
            <a:lvl6pPr marL="863856" indent="-171445" algn="l" defTabSz="685777" rtl="0" eaLnBrk="1" latinLnBrk="0" hangingPunct="1">
              <a:spcBef>
                <a:spcPts val="600"/>
              </a:spcBef>
              <a:buFont typeface="Arial" pitchFamily="34" charset="0"/>
              <a:buChar char="•"/>
              <a:defRPr sz="9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935844" indent="-171422" algn="l" defTabSz="685777" rtl="0" eaLnBrk="1" latinLnBrk="0" hangingPunct="1">
              <a:spcBef>
                <a:spcPts val="600"/>
              </a:spcBef>
              <a:buFont typeface="Arial" pitchFamily="34" charset="0"/>
              <a:buChar char="•"/>
              <a:defRPr sz="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220" indent="0" algn="l" defTabSz="685777" rtl="0" eaLnBrk="1" latinLnBrk="0" hangingPunct="1">
              <a:spcBef>
                <a:spcPct val="20000"/>
              </a:spcBef>
              <a:buFont typeface="Arial" pitchFamily="34" charset="0"/>
              <a:buNone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553" indent="-171445" algn="l" defTabSz="68577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None/>
            </a:pPr>
            <a:r>
              <a:rPr lang="es-ES" altLang="en-US" sz="1400" dirty="0">
                <a:latin typeface="Arial" panose="020B0604020202020204" pitchFamily="34" charset="0"/>
                <a:cs typeface="Arial" panose="020B0604020202020204" pitchFamily="34" charset="0"/>
              </a:rPr>
              <a:t>MPLS es principalmente una </a:t>
            </a:r>
            <a:r>
              <a:rPr lang="es-ES" altLang="en-US" sz="1400" b="1" dirty="0">
                <a:solidFill>
                  <a:schemeClr val="accent6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tecnología WAN de proveedor de servicios</a:t>
            </a:r>
            <a:r>
              <a:rPr lang="es-ES" altLang="en-US" sz="1400" b="1" dirty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 lvl="1"/>
            <a:endParaRPr lang="es-ES" altLang="en-US" dirty="0">
              <a:cs typeface="Arial"/>
            </a:endParaRPr>
          </a:p>
          <a:p>
            <a:pPr lvl="1"/>
            <a:endParaRPr lang="es-ES" altLang="en-US" dirty="0">
              <a:cs typeface="Arial"/>
            </a:endParaRPr>
          </a:p>
          <a:p>
            <a:pPr lvl="1"/>
            <a:endParaRPr lang="es-ES" altLang="en-US" dirty="0">
              <a:cs typeface="Arial"/>
            </a:endParaRPr>
          </a:p>
          <a:p>
            <a:pPr lvl="1"/>
            <a:endParaRPr lang="es-ES" altLang="en-US" dirty="0"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127760912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" dur="500"/>
                                        <p:tgtEl>
                                          <p:spTgt spid="266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629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9" name="Text Box 5"/>
          <p:cNvSpPr txBox="1">
            <a:spLocks noChangeArrowheads="1"/>
          </p:cNvSpPr>
          <p:nvPr/>
        </p:nvSpPr>
        <p:spPr bwMode="auto">
          <a:xfrm>
            <a:off x="745542" y="1332581"/>
            <a:ext cx="7837973" cy="87203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6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just">
              <a:lnSpc>
                <a:spcPct val="150000"/>
              </a:lnSpc>
            </a:pPr>
            <a:r>
              <a:rPr lang="es-ES" sz="1800" dirty="0">
                <a:latin typeface="Arial" pitchFamily="34" charset="0"/>
                <a:cs typeface="Arial" pitchFamily="34" charset="0"/>
              </a:rPr>
              <a:t>MPLS permite a las empresas formar </a:t>
            </a:r>
            <a:r>
              <a:rPr lang="es-ES" sz="1800" dirty="0" err="1">
                <a:latin typeface="Arial" pitchFamily="34" charset="0"/>
                <a:cs typeface="Arial" pitchFamily="34" charset="0"/>
              </a:rPr>
              <a:t>WANs</a:t>
            </a:r>
            <a:r>
              <a:rPr lang="es-ES" sz="1800" dirty="0">
                <a:latin typeface="Arial" pitchFamily="34" charset="0"/>
                <a:cs typeface="Arial" pitchFamily="34" charset="0"/>
              </a:rPr>
              <a:t> sobre la </a:t>
            </a:r>
            <a:r>
              <a:rPr lang="es-ES" sz="18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infraestructura MPLS de un proveedor de servicios</a:t>
            </a:r>
            <a:r>
              <a:rPr lang="es-ES" sz="1800" dirty="0">
                <a:latin typeface="Arial" pitchFamily="34" charset="0"/>
                <a:cs typeface="Arial" pitchFamily="34" charset="0"/>
              </a:rPr>
              <a:t>.</a:t>
            </a:r>
            <a:endParaRPr lang="es-MX" sz="1800" dirty="0">
              <a:latin typeface="Arial" pitchFamily="34" charset="0"/>
              <a:cs typeface="Arial" pitchFamily="34" charset="0"/>
            </a:endParaRPr>
          </a:p>
        </p:txBody>
      </p:sp>
      <p:pic>
        <p:nvPicPr>
          <p:cNvPr id="2" name="Picture 2">
            <a:extLst>
              <a:ext uri="{FF2B5EF4-FFF2-40B4-BE49-F238E27FC236}">
                <a16:creationId xmlns:a16="http://schemas.microsoft.com/office/drawing/2014/main" id="{EE5B244D-1000-A56A-F67E-F2965B82E8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27684" y="2636912"/>
            <a:ext cx="5688632" cy="3271334"/>
          </a:xfrm>
          <a:prstGeom prst="rect">
            <a:avLst/>
          </a:prstGeom>
        </p:spPr>
      </p:pic>
      <p:sp>
        <p:nvSpPr>
          <p:cNvPr id="3" name="Text Box 6">
            <a:extLst>
              <a:ext uri="{FF2B5EF4-FFF2-40B4-BE49-F238E27FC236}">
                <a16:creationId xmlns:a16="http://schemas.microsoft.com/office/drawing/2014/main" id="{C4A45AA1-BA13-4A15-0BE4-79357A6F3C1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66475" y="96145"/>
            <a:ext cx="7539037" cy="86177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6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ctr">
              <a:spcBef>
                <a:spcPct val="50000"/>
              </a:spcBef>
            </a:pPr>
            <a:r>
              <a:rPr lang="es-MX" sz="3200" b="1" dirty="0">
                <a:solidFill>
                  <a:schemeClr val="accent4">
                    <a:lumMod val="50000"/>
                  </a:scheme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Dom Casual" charset="0"/>
                <a:ea typeface="+mj-ea"/>
                <a:cs typeface="+mj-cs"/>
              </a:rPr>
              <a:t>MPLS</a:t>
            </a:r>
          </a:p>
          <a:p>
            <a:pPr algn="ctr"/>
            <a:r>
              <a:rPr lang="es-MX" sz="1800" b="1" dirty="0">
                <a:solidFill>
                  <a:schemeClr val="accent3">
                    <a:lumMod val="75000"/>
                  </a:schemeClr>
                </a:solidFill>
                <a:latin typeface="Dom Casual" charset="0"/>
                <a:ea typeface="+mj-ea"/>
                <a:cs typeface="+mj-cs"/>
              </a:rPr>
              <a:t>(Multi </a:t>
            </a:r>
            <a:r>
              <a:rPr lang="es-MX" sz="1800" b="1" dirty="0" err="1">
                <a:solidFill>
                  <a:schemeClr val="accent3">
                    <a:lumMod val="75000"/>
                  </a:schemeClr>
                </a:solidFill>
                <a:latin typeface="Dom Casual" charset="0"/>
                <a:ea typeface="+mj-ea"/>
                <a:cs typeface="+mj-cs"/>
              </a:rPr>
              <a:t>Protocol</a:t>
            </a:r>
            <a:r>
              <a:rPr lang="es-MX" sz="1800" b="1" dirty="0">
                <a:solidFill>
                  <a:schemeClr val="accent3">
                    <a:lumMod val="75000"/>
                  </a:schemeClr>
                </a:solidFill>
                <a:latin typeface="Dom Casual" charset="0"/>
                <a:ea typeface="+mj-ea"/>
                <a:cs typeface="+mj-cs"/>
              </a:rPr>
              <a:t> </a:t>
            </a:r>
            <a:r>
              <a:rPr lang="es-MX" sz="1800" b="1" dirty="0" err="1">
                <a:solidFill>
                  <a:schemeClr val="accent3">
                    <a:lumMod val="75000"/>
                  </a:schemeClr>
                </a:solidFill>
                <a:latin typeface="Dom Casual" charset="0"/>
                <a:ea typeface="+mj-ea"/>
                <a:cs typeface="+mj-cs"/>
              </a:rPr>
              <a:t>Label</a:t>
            </a:r>
            <a:r>
              <a:rPr lang="es-MX" sz="1800" b="1" dirty="0">
                <a:solidFill>
                  <a:schemeClr val="accent3">
                    <a:lumMod val="75000"/>
                  </a:schemeClr>
                </a:solidFill>
                <a:latin typeface="Dom Casual" charset="0"/>
                <a:ea typeface="+mj-ea"/>
                <a:cs typeface="+mj-cs"/>
              </a:rPr>
              <a:t> </a:t>
            </a:r>
            <a:r>
              <a:rPr lang="es-MX" sz="1800" b="1" dirty="0" err="1">
                <a:solidFill>
                  <a:schemeClr val="accent3">
                    <a:lumMod val="75000"/>
                  </a:schemeClr>
                </a:solidFill>
                <a:latin typeface="Dom Casual" charset="0"/>
                <a:ea typeface="+mj-ea"/>
                <a:cs typeface="+mj-cs"/>
              </a:rPr>
              <a:t>Switching</a:t>
            </a:r>
            <a:r>
              <a:rPr lang="es-MX" sz="1800" b="1" dirty="0">
                <a:solidFill>
                  <a:schemeClr val="accent3">
                    <a:lumMod val="75000"/>
                  </a:schemeClr>
                </a:solidFill>
                <a:latin typeface="Dom Casual" charset="0"/>
                <a:ea typeface="+mj-ea"/>
                <a:cs typeface="+mj-cs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995869365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" dur="500"/>
                                        <p:tgtEl>
                                          <p:spTgt spid="266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629" grpId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9" name="Text Box 5"/>
          <p:cNvSpPr txBox="1">
            <a:spLocks noChangeArrowheads="1"/>
          </p:cNvSpPr>
          <p:nvPr/>
        </p:nvSpPr>
        <p:spPr bwMode="auto">
          <a:xfrm>
            <a:off x="179509" y="1052736"/>
            <a:ext cx="8352931" cy="226267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6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ES" dirty="0">
                <a:latin typeface="Arial" pitchFamily="34" charset="0"/>
                <a:cs typeface="Arial" pitchFamily="34" charset="0"/>
              </a:rPr>
              <a:t>Al igual que Internet, las redes MPLS de los proveedores de servicios son </a:t>
            </a:r>
            <a:r>
              <a:rPr lang="es-ES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infraestructuras compartidas </a:t>
            </a:r>
            <a:r>
              <a:rPr lang="es-ES" dirty="0">
                <a:latin typeface="Arial" pitchFamily="34" charset="0"/>
                <a:cs typeface="Arial" pitchFamily="34" charset="0"/>
              </a:rPr>
              <a:t>porque </a:t>
            </a:r>
            <a:r>
              <a:rPr lang="es-ES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muchas empresas de clientes se conectan y comparten la misma infraestructura para realizar conexiones WAN.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ES" dirty="0">
                <a:latin typeface="Arial" pitchFamily="34" charset="0"/>
                <a:cs typeface="Arial" pitchFamily="34" charset="0"/>
              </a:rPr>
              <a:t>Las </a:t>
            </a:r>
            <a:r>
              <a:rPr lang="es-ES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etiquetas </a:t>
            </a:r>
            <a:r>
              <a:rPr lang="es-ES" dirty="0">
                <a:latin typeface="Arial" pitchFamily="34" charset="0"/>
                <a:cs typeface="Arial" pitchFamily="34" charset="0"/>
              </a:rPr>
              <a:t>se utilizan para </a:t>
            </a:r>
            <a:r>
              <a:rPr lang="es-ES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separar el tráfico de los diferentes clientes </a:t>
            </a:r>
            <a:r>
              <a:rPr lang="es-ES" dirty="0">
                <a:latin typeface="Arial" pitchFamily="34" charset="0"/>
                <a:cs typeface="Arial" pitchFamily="34" charset="0"/>
              </a:rPr>
              <a:t>a medida que viaja por la infraestructura compartida y asegura de que no se mezcle el tráfico de los clientes.</a:t>
            </a:r>
            <a:endParaRPr lang="es-MX" dirty="0">
              <a:latin typeface="Arial" pitchFamily="34" charset="0"/>
              <a:cs typeface="Arial" pitchFamily="34" charset="0"/>
            </a:endParaRPr>
          </a:p>
        </p:txBody>
      </p:sp>
      <p:pic>
        <p:nvPicPr>
          <p:cNvPr id="2" name="Picture 2">
            <a:extLst>
              <a:ext uri="{FF2B5EF4-FFF2-40B4-BE49-F238E27FC236}">
                <a16:creationId xmlns:a16="http://schemas.microsoft.com/office/drawing/2014/main" id="{EE5B244D-1000-A56A-F67E-F2965B82E8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23728" y="3386208"/>
            <a:ext cx="5112568" cy="2940060"/>
          </a:xfrm>
          <a:prstGeom prst="rect">
            <a:avLst/>
          </a:prstGeom>
        </p:spPr>
      </p:pic>
      <p:sp>
        <p:nvSpPr>
          <p:cNvPr id="3" name="Text Box 6">
            <a:extLst>
              <a:ext uri="{FF2B5EF4-FFF2-40B4-BE49-F238E27FC236}">
                <a16:creationId xmlns:a16="http://schemas.microsoft.com/office/drawing/2014/main" id="{7E8A5226-E56A-9EF9-29FF-75CC17A57BE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66475" y="96145"/>
            <a:ext cx="7539037" cy="86177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6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ctr">
              <a:spcBef>
                <a:spcPct val="50000"/>
              </a:spcBef>
            </a:pPr>
            <a:r>
              <a:rPr lang="es-MX" sz="3200" b="1" dirty="0">
                <a:solidFill>
                  <a:schemeClr val="accent4">
                    <a:lumMod val="50000"/>
                  </a:scheme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Dom Casual" charset="0"/>
                <a:ea typeface="+mj-ea"/>
                <a:cs typeface="+mj-cs"/>
              </a:rPr>
              <a:t>MPLS</a:t>
            </a:r>
          </a:p>
          <a:p>
            <a:pPr algn="ctr"/>
            <a:r>
              <a:rPr lang="es-MX" sz="1800" b="1" dirty="0">
                <a:solidFill>
                  <a:schemeClr val="accent3">
                    <a:lumMod val="75000"/>
                  </a:schemeClr>
                </a:solidFill>
                <a:latin typeface="Dom Casual" charset="0"/>
                <a:ea typeface="+mj-ea"/>
                <a:cs typeface="+mj-cs"/>
              </a:rPr>
              <a:t>(Multi </a:t>
            </a:r>
            <a:r>
              <a:rPr lang="es-MX" sz="1800" b="1" dirty="0" err="1">
                <a:solidFill>
                  <a:schemeClr val="accent3">
                    <a:lumMod val="75000"/>
                  </a:schemeClr>
                </a:solidFill>
                <a:latin typeface="Dom Casual" charset="0"/>
                <a:ea typeface="+mj-ea"/>
                <a:cs typeface="+mj-cs"/>
              </a:rPr>
              <a:t>Protocol</a:t>
            </a:r>
            <a:r>
              <a:rPr lang="es-MX" sz="1800" b="1" dirty="0">
                <a:solidFill>
                  <a:schemeClr val="accent3">
                    <a:lumMod val="75000"/>
                  </a:schemeClr>
                </a:solidFill>
                <a:latin typeface="Dom Casual" charset="0"/>
                <a:ea typeface="+mj-ea"/>
                <a:cs typeface="+mj-cs"/>
              </a:rPr>
              <a:t> </a:t>
            </a:r>
            <a:r>
              <a:rPr lang="es-MX" sz="1800" b="1" dirty="0" err="1">
                <a:solidFill>
                  <a:schemeClr val="accent3">
                    <a:lumMod val="75000"/>
                  </a:schemeClr>
                </a:solidFill>
                <a:latin typeface="Dom Casual" charset="0"/>
                <a:ea typeface="+mj-ea"/>
                <a:cs typeface="+mj-cs"/>
              </a:rPr>
              <a:t>Label</a:t>
            </a:r>
            <a:r>
              <a:rPr lang="es-MX" sz="1800" b="1" dirty="0">
                <a:solidFill>
                  <a:schemeClr val="accent3">
                    <a:lumMod val="75000"/>
                  </a:schemeClr>
                </a:solidFill>
                <a:latin typeface="Dom Casual" charset="0"/>
                <a:ea typeface="+mj-ea"/>
                <a:cs typeface="+mj-cs"/>
              </a:rPr>
              <a:t> </a:t>
            </a:r>
            <a:r>
              <a:rPr lang="es-MX" sz="1800" b="1" dirty="0" err="1">
                <a:solidFill>
                  <a:schemeClr val="accent3">
                    <a:lumMod val="75000"/>
                  </a:schemeClr>
                </a:solidFill>
                <a:latin typeface="Dom Casual" charset="0"/>
                <a:ea typeface="+mj-ea"/>
                <a:cs typeface="+mj-cs"/>
              </a:rPr>
              <a:t>Switching</a:t>
            </a:r>
            <a:r>
              <a:rPr lang="es-MX" sz="1800" b="1" dirty="0">
                <a:solidFill>
                  <a:schemeClr val="accent3">
                    <a:lumMod val="75000"/>
                  </a:schemeClr>
                </a:solidFill>
                <a:latin typeface="Dom Casual" charset="0"/>
                <a:ea typeface="+mj-ea"/>
                <a:cs typeface="+mj-cs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29153052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" dur="500"/>
                                        <p:tgtEl>
                                          <p:spTgt spid="266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629" grpId="0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9" name="Text Box 5"/>
          <p:cNvSpPr txBox="1">
            <a:spLocks noChangeArrowheads="1"/>
          </p:cNvSpPr>
          <p:nvPr/>
        </p:nvSpPr>
        <p:spPr bwMode="auto">
          <a:xfrm>
            <a:off x="495923" y="1725970"/>
            <a:ext cx="7920880" cy="17030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6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just">
              <a:lnSpc>
                <a:spcPct val="150000"/>
              </a:lnSpc>
            </a:pPr>
            <a:r>
              <a:rPr lang="fr-FR" sz="1800" dirty="0">
                <a:latin typeface="Arial" pitchFamily="34" charset="0"/>
                <a:cs typeface="Arial" pitchFamily="34" charset="0"/>
              </a:rPr>
              <a:t>Un router MPLS </a:t>
            </a:r>
            <a:r>
              <a:rPr lang="fr-FR" sz="1800" dirty="0" err="1">
                <a:latin typeface="Arial" pitchFamily="34" charset="0"/>
                <a:cs typeface="Arial" pitchFamily="34" charset="0"/>
              </a:rPr>
              <a:t>puede</a:t>
            </a:r>
            <a:r>
              <a:rPr lang="fr-FR" sz="1800" dirty="0">
                <a:latin typeface="Arial" pitchFamily="34" charset="0"/>
                <a:cs typeface="Arial" pitchFamily="34" charset="0"/>
              </a:rPr>
              <a:t> </a:t>
            </a:r>
            <a:r>
              <a:rPr lang="fr-FR" sz="1800" dirty="0" err="1">
                <a:latin typeface="Arial" pitchFamily="34" charset="0"/>
                <a:cs typeface="Arial" pitchFamily="34" charset="0"/>
              </a:rPr>
              <a:t>ser</a:t>
            </a:r>
            <a:r>
              <a:rPr lang="fr-FR" sz="1800" dirty="0">
                <a:latin typeface="Arial" pitchFamily="34" charset="0"/>
                <a:cs typeface="Arial" pitchFamily="34" charset="0"/>
              </a:rPr>
              <a:t>:</a:t>
            </a:r>
          </a:p>
          <a:p>
            <a:pPr marL="571500" indent="-285750" algn="just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fr-FR" sz="1800" dirty="0">
                <a:latin typeface="Arial" pitchFamily="34" charset="0"/>
                <a:cs typeface="Arial" pitchFamily="34" charset="0"/>
              </a:rPr>
              <a:t>Un </a:t>
            </a:r>
            <a:r>
              <a:rPr lang="fr-FR" sz="18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router de borde de cliente (CE)</a:t>
            </a:r>
            <a:endParaRPr lang="fr-FR" sz="1800" dirty="0">
              <a:latin typeface="Arial" pitchFamily="34" charset="0"/>
              <a:cs typeface="Arial" pitchFamily="34" charset="0"/>
            </a:endParaRPr>
          </a:p>
          <a:p>
            <a:pPr marL="571500" indent="-285750" algn="just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fr-FR" sz="1800" dirty="0">
                <a:latin typeface="Arial" pitchFamily="34" charset="0"/>
                <a:cs typeface="Arial" pitchFamily="34" charset="0"/>
              </a:rPr>
              <a:t>Un</a:t>
            </a:r>
            <a:r>
              <a:rPr lang="fr-FR" sz="18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 router de borde de </a:t>
            </a:r>
            <a:r>
              <a:rPr lang="fr-FR" sz="1800" b="1" dirty="0" err="1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proveedor</a:t>
            </a:r>
            <a:r>
              <a:rPr lang="fr-FR" sz="18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 (PE)</a:t>
            </a:r>
          </a:p>
          <a:p>
            <a:pPr marL="571500" indent="-285750" algn="just">
              <a:lnSpc>
                <a:spcPct val="150000"/>
              </a:lnSpc>
              <a:buFont typeface="Courier New" panose="02070309020205020404" pitchFamily="49" charset="0"/>
              <a:buChar char="o"/>
            </a:pPr>
            <a:r>
              <a:rPr lang="fr-FR" sz="1800" dirty="0">
                <a:latin typeface="Arial" pitchFamily="34" charset="0"/>
                <a:cs typeface="Arial" pitchFamily="34" charset="0"/>
              </a:rPr>
              <a:t>Un</a:t>
            </a:r>
            <a:r>
              <a:rPr lang="fr-FR" sz="18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 router de </a:t>
            </a:r>
            <a:r>
              <a:rPr lang="fr-FR" sz="1800" b="1" dirty="0" err="1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proveedor</a:t>
            </a:r>
            <a:r>
              <a:rPr lang="fr-FR" sz="18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fr-FR" sz="1800" b="1" dirty="0" err="1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interno</a:t>
            </a:r>
            <a:r>
              <a:rPr lang="fr-FR" sz="18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 (P).</a:t>
            </a:r>
            <a:endParaRPr lang="es-MX" sz="1800" dirty="0">
              <a:solidFill>
                <a:schemeClr val="accent6">
                  <a:lumMod val="7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  <p:grpSp>
        <p:nvGrpSpPr>
          <p:cNvPr id="3" name="Grupo 2">
            <a:extLst>
              <a:ext uri="{FF2B5EF4-FFF2-40B4-BE49-F238E27FC236}">
                <a16:creationId xmlns:a16="http://schemas.microsoft.com/office/drawing/2014/main" id="{B53E4B3A-664D-F17B-506F-762842C678F1}"/>
              </a:ext>
            </a:extLst>
          </p:cNvPr>
          <p:cNvGrpSpPr/>
          <p:nvPr/>
        </p:nvGrpSpPr>
        <p:grpSpPr>
          <a:xfrm>
            <a:off x="0" y="4549894"/>
            <a:ext cx="9144000" cy="1502628"/>
            <a:chOff x="-36007" y="5301208"/>
            <a:chExt cx="9144000" cy="1502628"/>
          </a:xfrm>
        </p:grpSpPr>
        <p:pic>
          <p:nvPicPr>
            <p:cNvPr id="4" name="Imagen 3">
              <a:extLst>
                <a:ext uri="{FF2B5EF4-FFF2-40B4-BE49-F238E27FC236}">
                  <a16:creationId xmlns:a16="http://schemas.microsoft.com/office/drawing/2014/main" id="{41B82826-B2E1-B83F-255E-49A104F1054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-36007" y="5301208"/>
              <a:ext cx="9144000" cy="1317962"/>
            </a:xfrm>
            <a:prstGeom prst="rect">
              <a:avLst/>
            </a:prstGeom>
          </p:spPr>
        </p:pic>
        <p:sp>
          <p:nvSpPr>
            <p:cNvPr id="5" name="CuadroTexto 4">
              <a:extLst>
                <a:ext uri="{FF2B5EF4-FFF2-40B4-BE49-F238E27FC236}">
                  <a16:creationId xmlns:a16="http://schemas.microsoft.com/office/drawing/2014/main" id="{37DD2021-8540-E96C-1F46-BC61C7BA7CE8}"/>
                </a:ext>
              </a:extLst>
            </p:cNvPr>
            <p:cNvSpPr txBox="1"/>
            <p:nvPr/>
          </p:nvSpPr>
          <p:spPr>
            <a:xfrm>
              <a:off x="4420356" y="6434504"/>
              <a:ext cx="30328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MX" dirty="0"/>
                <a:t>P</a:t>
              </a:r>
            </a:p>
          </p:txBody>
        </p:sp>
      </p:grpSp>
      <p:sp>
        <p:nvSpPr>
          <p:cNvPr id="2" name="Text Box 6">
            <a:extLst>
              <a:ext uri="{FF2B5EF4-FFF2-40B4-BE49-F238E27FC236}">
                <a16:creationId xmlns:a16="http://schemas.microsoft.com/office/drawing/2014/main" id="{1FDFADF5-B352-CB5A-C7E7-9C26BE88DF1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86844" y="374591"/>
            <a:ext cx="7539037" cy="86177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6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ctr">
              <a:spcBef>
                <a:spcPct val="50000"/>
              </a:spcBef>
            </a:pPr>
            <a:r>
              <a:rPr lang="es-MX" sz="3200" b="1" dirty="0">
                <a:solidFill>
                  <a:schemeClr val="accent4">
                    <a:lumMod val="50000"/>
                  </a:scheme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Dom Casual" charset="0"/>
                <a:ea typeface="+mj-ea"/>
                <a:cs typeface="+mj-cs"/>
              </a:rPr>
              <a:t>MPLS</a:t>
            </a:r>
          </a:p>
          <a:p>
            <a:pPr algn="ctr"/>
            <a:r>
              <a:rPr lang="es-MX" sz="1800" b="1" dirty="0">
                <a:solidFill>
                  <a:schemeClr val="accent3">
                    <a:lumMod val="75000"/>
                  </a:schemeClr>
                </a:solidFill>
                <a:latin typeface="Dom Casual" charset="0"/>
                <a:ea typeface="+mj-ea"/>
                <a:cs typeface="+mj-cs"/>
              </a:rPr>
              <a:t>(Multi </a:t>
            </a:r>
            <a:r>
              <a:rPr lang="es-MX" sz="1800" b="1" dirty="0" err="1">
                <a:solidFill>
                  <a:schemeClr val="accent3">
                    <a:lumMod val="75000"/>
                  </a:schemeClr>
                </a:solidFill>
                <a:latin typeface="Dom Casual" charset="0"/>
                <a:ea typeface="+mj-ea"/>
                <a:cs typeface="+mj-cs"/>
              </a:rPr>
              <a:t>Protocol</a:t>
            </a:r>
            <a:r>
              <a:rPr lang="es-MX" sz="1800" b="1" dirty="0">
                <a:solidFill>
                  <a:schemeClr val="accent3">
                    <a:lumMod val="75000"/>
                  </a:schemeClr>
                </a:solidFill>
                <a:latin typeface="Dom Casual" charset="0"/>
                <a:ea typeface="+mj-ea"/>
                <a:cs typeface="+mj-cs"/>
              </a:rPr>
              <a:t> </a:t>
            </a:r>
            <a:r>
              <a:rPr lang="es-MX" sz="1800" b="1" dirty="0" err="1">
                <a:solidFill>
                  <a:schemeClr val="accent3">
                    <a:lumMod val="75000"/>
                  </a:schemeClr>
                </a:solidFill>
                <a:latin typeface="Dom Casual" charset="0"/>
                <a:ea typeface="+mj-ea"/>
                <a:cs typeface="+mj-cs"/>
              </a:rPr>
              <a:t>Label</a:t>
            </a:r>
            <a:r>
              <a:rPr lang="es-MX" sz="1800" b="1" dirty="0">
                <a:solidFill>
                  <a:schemeClr val="accent3">
                    <a:lumMod val="75000"/>
                  </a:schemeClr>
                </a:solidFill>
                <a:latin typeface="Dom Casual" charset="0"/>
                <a:ea typeface="+mj-ea"/>
                <a:cs typeface="+mj-cs"/>
              </a:rPr>
              <a:t> </a:t>
            </a:r>
            <a:r>
              <a:rPr lang="es-MX" sz="1800" b="1" dirty="0" err="1">
                <a:solidFill>
                  <a:schemeClr val="accent3">
                    <a:lumMod val="75000"/>
                  </a:schemeClr>
                </a:solidFill>
                <a:latin typeface="Dom Casual" charset="0"/>
                <a:ea typeface="+mj-ea"/>
                <a:cs typeface="+mj-cs"/>
              </a:rPr>
              <a:t>Switching</a:t>
            </a:r>
            <a:r>
              <a:rPr lang="es-MX" sz="1800" b="1" dirty="0">
                <a:solidFill>
                  <a:schemeClr val="accent3">
                    <a:lumMod val="75000"/>
                  </a:schemeClr>
                </a:solidFill>
                <a:latin typeface="Dom Casual" charset="0"/>
                <a:ea typeface="+mj-ea"/>
                <a:cs typeface="+mj-cs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022089089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" dur="500"/>
                                        <p:tgtEl>
                                          <p:spTgt spid="266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629" grpId="0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9" name="Text Box 5"/>
          <p:cNvSpPr txBox="1">
            <a:spLocks noChangeArrowheads="1"/>
          </p:cNvSpPr>
          <p:nvPr/>
        </p:nvSpPr>
        <p:spPr bwMode="auto">
          <a:xfrm>
            <a:off x="413538" y="1393761"/>
            <a:ext cx="8316924" cy="21185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6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ES" sz="1800" dirty="0">
                <a:latin typeface="Arial" pitchFamily="34" charset="0"/>
                <a:cs typeface="Arial" pitchFamily="34" charset="0"/>
              </a:rPr>
              <a:t>Cuando los ruteadores </a:t>
            </a:r>
            <a:r>
              <a:rPr lang="es-ES" sz="1800" b="1" dirty="0">
                <a:latin typeface="Arial" pitchFamily="34" charset="0"/>
                <a:cs typeface="Arial" pitchFamily="34" charset="0"/>
              </a:rPr>
              <a:t>PE</a:t>
            </a:r>
            <a:r>
              <a:rPr lang="es-ES" sz="1800" dirty="0">
                <a:latin typeface="Arial" pitchFamily="34" charset="0"/>
                <a:cs typeface="Arial" pitchFamily="34" charset="0"/>
              </a:rPr>
              <a:t> reciben tramas de los ruteadores </a:t>
            </a:r>
            <a:r>
              <a:rPr lang="es-ES" sz="1800" b="1" dirty="0">
                <a:latin typeface="Arial" pitchFamily="34" charset="0"/>
                <a:cs typeface="Arial" pitchFamily="34" charset="0"/>
              </a:rPr>
              <a:t>CE</a:t>
            </a:r>
            <a:r>
              <a:rPr lang="es-ES" sz="1800" dirty="0">
                <a:latin typeface="Arial" pitchFamily="34" charset="0"/>
                <a:cs typeface="Arial" pitchFamily="34" charset="0"/>
              </a:rPr>
              <a:t>, agregan una </a:t>
            </a:r>
            <a:r>
              <a:rPr lang="es-ES" sz="18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etiqueta</a:t>
            </a:r>
            <a:r>
              <a:rPr lang="es-ES" sz="1800" dirty="0">
                <a:latin typeface="Arial" pitchFamily="34" charset="0"/>
                <a:cs typeface="Arial" pitchFamily="34" charset="0"/>
              </a:rPr>
              <a:t> a la trama. </a:t>
            </a:r>
            <a:endParaRPr lang="es-ES" sz="1800" dirty="0">
              <a:solidFill>
                <a:schemeClr val="accent6">
                  <a:lumMod val="75000"/>
                </a:schemeClr>
              </a:solidFill>
              <a:latin typeface="Arial" pitchFamily="34" charset="0"/>
              <a:cs typeface="Arial" pitchFamily="34" charset="0"/>
            </a:endParaRP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ES" sz="1800" dirty="0">
                <a:latin typeface="Arial" pitchFamily="34" charset="0"/>
                <a:cs typeface="Arial" pitchFamily="34" charset="0"/>
              </a:rPr>
              <a:t>Estas etiquetas se utilizan para </a:t>
            </a:r>
            <a:r>
              <a:rPr lang="es-ES" sz="18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tomar decisiones de reenvío </a:t>
            </a:r>
            <a:r>
              <a:rPr lang="es-ES" sz="1800" dirty="0">
                <a:latin typeface="Arial" pitchFamily="34" charset="0"/>
                <a:cs typeface="Arial" pitchFamily="34" charset="0"/>
              </a:rPr>
              <a:t>dentro de la red del proveedor de servicios, </a:t>
            </a:r>
            <a:r>
              <a:rPr lang="es-ES" sz="1800" b="1" u="sng" dirty="0">
                <a:latin typeface="Arial" pitchFamily="34" charset="0"/>
                <a:cs typeface="Arial" pitchFamily="34" charset="0"/>
              </a:rPr>
              <a:t>no la IP de destino.</a:t>
            </a:r>
            <a:endParaRPr lang="fr-FR" sz="1800" b="1" dirty="0">
              <a:solidFill>
                <a:schemeClr val="accent6">
                  <a:lumMod val="75000"/>
                </a:schemeClr>
              </a:solidFill>
              <a:latin typeface="Arial" pitchFamily="34" charset="0"/>
              <a:cs typeface="Arial" pitchFamily="34" charset="0"/>
            </a:endParaRP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ES" sz="1800" dirty="0">
                <a:latin typeface="Arial" pitchFamily="34" charset="0"/>
                <a:cs typeface="Arial" pitchFamily="34" charset="0"/>
              </a:rPr>
              <a:t>Los </a:t>
            </a:r>
            <a:r>
              <a:rPr lang="es-ES" sz="18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ruteadores CE no usan MPLS</a:t>
            </a:r>
            <a:r>
              <a:rPr lang="es-ES" sz="1800" dirty="0">
                <a:latin typeface="Arial" pitchFamily="34" charset="0"/>
                <a:cs typeface="Arial" pitchFamily="34" charset="0"/>
              </a:rPr>
              <a:t>, solo lo usan los ruteadores </a:t>
            </a:r>
            <a:r>
              <a:rPr lang="es-ES" sz="1800" b="1" dirty="0">
                <a:latin typeface="Arial" pitchFamily="34" charset="0"/>
                <a:cs typeface="Arial" pitchFamily="34" charset="0"/>
              </a:rPr>
              <a:t>PE</a:t>
            </a:r>
            <a:r>
              <a:rPr lang="es-ES" sz="1800" dirty="0">
                <a:latin typeface="Arial" pitchFamily="34" charset="0"/>
                <a:cs typeface="Arial" pitchFamily="34" charset="0"/>
              </a:rPr>
              <a:t> y </a:t>
            </a:r>
            <a:r>
              <a:rPr lang="es-ES" sz="1800" b="1" dirty="0">
                <a:latin typeface="Arial" pitchFamily="34" charset="0"/>
                <a:cs typeface="Arial" pitchFamily="34" charset="0"/>
              </a:rPr>
              <a:t>P</a:t>
            </a:r>
            <a:r>
              <a:rPr lang="es-ES" sz="1800" dirty="0">
                <a:latin typeface="Arial" pitchFamily="34" charset="0"/>
                <a:cs typeface="Arial" pitchFamily="34" charset="0"/>
              </a:rPr>
              <a:t>. </a:t>
            </a:r>
            <a:endParaRPr lang="es-ES" sz="1800" dirty="0">
              <a:solidFill>
                <a:schemeClr val="accent6">
                  <a:lumMod val="7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2" name="Text Box 6">
            <a:extLst>
              <a:ext uri="{FF2B5EF4-FFF2-40B4-BE49-F238E27FC236}">
                <a16:creationId xmlns:a16="http://schemas.microsoft.com/office/drawing/2014/main" id="{E65FAC4C-819F-E2E6-0929-0D1526D7ED9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66475" y="96145"/>
            <a:ext cx="7539037" cy="86177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6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ctr">
              <a:spcBef>
                <a:spcPct val="50000"/>
              </a:spcBef>
            </a:pPr>
            <a:r>
              <a:rPr lang="es-MX" sz="3200" b="1" dirty="0">
                <a:solidFill>
                  <a:schemeClr val="accent4">
                    <a:lumMod val="50000"/>
                  </a:scheme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Dom Casual" charset="0"/>
                <a:ea typeface="+mj-ea"/>
                <a:cs typeface="+mj-cs"/>
              </a:rPr>
              <a:t>MPLS</a:t>
            </a:r>
          </a:p>
          <a:p>
            <a:pPr algn="ctr"/>
            <a:r>
              <a:rPr lang="es-MX" sz="1800" b="1" dirty="0">
                <a:solidFill>
                  <a:schemeClr val="accent3">
                    <a:lumMod val="75000"/>
                  </a:schemeClr>
                </a:solidFill>
                <a:latin typeface="Dom Casual" charset="0"/>
                <a:ea typeface="+mj-ea"/>
                <a:cs typeface="+mj-cs"/>
              </a:rPr>
              <a:t>(Multi </a:t>
            </a:r>
            <a:r>
              <a:rPr lang="es-MX" sz="1800" b="1" dirty="0" err="1">
                <a:solidFill>
                  <a:schemeClr val="accent3">
                    <a:lumMod val="75000"/>
                  </a:schemeClr>
                </a:solidFill>
                <a:latin typeface="Dom Casual" charset="0"/>
                <a:ea typeface="+mj-ea"/>
                <a:cs typeface="+mj-cs"/>
              </a:rPr>
              <a:t>Protocol</a:t>
            </a:r>
            <a:r>
              <a:rPr lang="es-MX" sz="1800" b="1" dirty="0">
                <a:solidFill>
                  <a:schemeClr val="accent3">
                    <a:lumMod val="75000"/>
                  </a:schemeClr>
                </a:solidFill>
                <a:latin typeface="Dom Casual" charset="0"/>
                <a:ea typeface="+mj-ea"/>
                <a:cs typeface="+mj-cs"/>
              </a:rPr>
              <a:t> </a:t>
            </a:r>
            <a:r>
              <a:rPr lang="es-MX" sz="1800" b="1" dirty="0" err="1">
                <a:solidFill>
                  <a:schemeClr val="accent3">
                    <a:lumMod val="75000"/>
                  </a:schemeClr>
                </a:solidFill>
                <a:latin typeface="Dom Casual" charset="0"/>
                <a:ea typeface="+mj-ea"/>
                <a:cs typeface="+mj-cs"/>
              </a:rPr>
              <a:t>Label</a:t>
            </a:r>
            <a:r>
              <a:rPr lang="es-MX" sz="1800" b="1" dirty="0">
                <a:solidFill>
                  <a:schemeClr val="accent3">
                    <a:lumMod val="75000"/>
                  </a:schemeClr>
                </a:solidFill>
                <a:latin typeface="Dom Casual" charset="0"/>
                <a:ea typeface="+mj-ea"/>
                <a:cs typeface="+mj-cs"/>
              </a:rPr>
              <a:t> </a:t>
            </a:r>
            <a:r>
              <a:rPr lang="es-MX" sz="1800" b="1" dirty="0" err="1">
                <a:solidFill>
                  <a:schemeClr val="accent3">
                    <a:lumMod val="75000"/>
                  </a:schemeClr>
                </a:solidFill>
                <a:latin typeface="Dom Casual" charset="0"/>
                <a:ea typeface="+mj-ea"/>
                <a:cs typeface="+mj-cs"/>
              </a:rPr>
              <a:t>Switching</a:t>
            </a:r>
            <a:r>
              <a:rPr lang="es-MX" sz="1800" b="1" dirty="0">
                <a:solidFill>
                  <a:schemeClr val="accent3">
                    <a:lumMod val="75000"/>
                  </a:schemeClr>
                </a:solidFill>
                <a:latin typeface="Dom Casual" charset="0"/>
                <a:ea typeface="+mj-ea"/>
                <a:cs typeface="+mj-cs"/>
              </a:rPr>
              <a:t>)</a:t>
            </a:r>
          </a:p>
        </p:txBody>
      </p:sp>
      <p:grpSp>
        <p:nvGrpSpPr>
          <p:cNvPr id="6" name="Grupo 5">
            <a:extLst>
              <a:ext uri="{FF2B5EF4-FFF2-40B4-BE49-F238E27FC236}">
                <a16:creationId xmlns:a16="http://schemas.microsoft.com/office/drawing/2014/main" id="{3487727C-A8DA-0B68-4CEE-DF528048346B}"/>
              </a:ext>
            </a:extLst>
          </p:cNvPr>
          <p:cNvGrpSpPr/>
          <p:nvPr/>
        </p:nvGrpSpPr>
        <p:grpSpPr>
          <a:xfrm>
            <a:off x="0" y="4293096"/>
            <a:ext cx="9144000" cy="1502628"/>
            <a:chOff x="-36007" y="5301208"/>
            <a:chExt cx="9144000" cy="1502628"/>
          </a:xfrm>
        </p:grpSpPr>
        <p:pic>
          <p:nvPicPr>
            <p:cNvPr id="7" name="Imagen 6">
              <a:extLst>
                <a:ext uri="{FF2B5EF4-FFF2-40B4-BE49-F238E27FC236}">
                  <a16:creationId xmlns:a16="http://schemas.microsoft.com/office/drawing/2014/main" id="{2E143974-7427-511B-586C-6A6528B316C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-36007" y="5301208"/>
              <a:ext cx="9144000" cy="1317962"/>
            </a:xfrm>
            <a:prstGeom prst="rect">
              <a:avLst/>
            </a:prstGeom>
          </p:spPr>
        </p:pic>
        <p:sp>
          <p:nvSpPr>
            <p:cNvPr id="8" name="CuadroTexto 7">
              <a:extLst>
                <a:ext uri="{FF2B5EF4-FFF2-40B4-BE49-F238E27FC236}">
                  <a16:creationId xmlns:a16="http://schemas.microsoft.com/office/drawing/2014/main" id="{0836B486-D559-6A70-1C22-B4E592008374}"/>
                </a:ext>
              </a:extLst>
            </p:cNvPr>
            <p:cNvSpPr txBox="1"/>
            <p:nvPr/>
          </p:nvSpPr>
          <p:spPr>
            <a:xfrm>
              <a:off x="4420356" y="6434504"/>
              <a:ext cx="30328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s-MX" dirty="0"/>
                <a:t>P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853409710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" dur="500"/>
                                        <p:tgtEl>
                                          <p:spTgt spid="266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629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083" name="Rectangle 3082">
            <a:extLst>
              <a:ext uri="{FF2B5EF4-FFF2-40B4-BE49-F238E27FC236}">
                <a16:creationId xmlns:a16="http://schemas.microsoft.com/office/drawing/2014/main" id="{F0A604E4-7307-451C-93BE-F1F7E1BF3B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914400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85" name="Rectangle 3084">
            <a:extLst>
              <a:ext uri="{FF2B5EF4-FFF2-40B4-BE49-F238E27FC236}">
                <a16:creationId xmlns:a16="http://schemas.microsoft.com/office/drawing/2014/main" id="{F7F3A0AA-35E5-4085-942B-7378390306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5282344"/>
            <a:ext cx="9143997" cy="1590742"/>
          </a:xfrm>
          <a:prstGeom prst="rect">
            <a:avLst/>
          </a:prstGeom>
          <a:gradFill>
            <a:gsLst>
              <a:gs pos="34000">
                <a:srgbClr val="000000">
                  <a:alpha val="96000"/>
                </a:srgbClr>
              </a:gs>
              <a:gs pos="100000">
                <a:schemeClr val="accent1"/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87" name="Rectangle 3086">
            <a:extLst>
              <a:ext uri="{FF2B5EF4-FFF2-40B4-BE49-F238E27FC236}">
                <a16:creationId xmlns:a16="http://schemas.microsoft.com/office/drawing/2014/main" id="{402F5C38-C747-4173-ABBF-656E39E821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3" y="5282344"/>
            <a:ext cx="6086475" cy="1590742"/>
          </a:xfrm>
          <a:prstGeom prst="rect">
            <a:avLst/>
          </a:prstGeom>
          <a:gradFill>
            <a:gsLst>
              <a:gs pos="28000">
                <a:schemeClr val="accent1">
                  <a:lumMod val="75000"/>
                  <a:alpha val="59000"/>
                </a:schemeClr>
              </a:gs>
              <a:gs pos="100000">
                <a:srgbClr val="000000">
                  <a:alpha val="70000"/>
                </a:srgb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89" name="Rectangle 3088">
            <a:extLst>
              <a:ext uri="{FF2B5EF4-FFF2-40B4-BE49-F238E27FC236}">
                <a16:creationId xmlns:a16="http://schemas.microsoft.com/office/drawing/2014/main" id="{E37EECFC-A684-4391-AE85-4CDAF5565F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3" y="5282344"/>
            <a:ext cx="9143998" cy="1590742"/>
          </a:xfrm>
          <a:prstGeom prst="rect">
            <a:avLst/>
          </a:prstGeom>
          <a:gradFill>
            <a:gsLst>
              <a:gs pos="0">
                <a:srgbClr val="000000">
                  <a:alpha val="71765"/>
                </a:srgbClr>
              </a:gs>
              <a:gs pos="100000">
                <a:schemeClr val="accent1">
                  <a:alpha val="0"/>
                </a:schemeClr>
              </a:gs>
            </a:gsLst>
            <a:lin ang="15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78" name="Text Box 6"/>
          <p:cNvSpPr txBox="1">
            <a:spLocks noChangeArrowheads="1"/>
          </p:cNvSpPr>
          <p:nvPr/>
        </p:nvSpPr>
        <p:spPr bwMode="auto">
          <a:xfrm>
            <a:off x="524785" y="5490971"/>
            <a:ext cx="5221554" cy="1159200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lIns="91440" tIns="45720" rIns="91440" bIns="45720" rtlCol="0" anchor="ctr">
            <a:normAutofit/>
          </a:bodyPr>
          <a:lstStyle>
            <a:lvl1pPr>
              <a:defRPr sz="16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3500" b="1" kern="1200" dirty="0" err="1">
                <a:solidFill>
                  <a:srgbClr val="FFFF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+mj-lt"/>
                <a:ea typeface="+mj-ea"/>
                <a:cs typeface="+mj-cs"/>
              </a:rPr>
              <a:t>Introducción</a:t>
            </a:r>
            <a:r>
              <a:rPr lang="en-US" sz="3500" b="1" kern="1200" dirty="0">
                <a:solidFill>
                  <a:srgbClr val="FFFF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+mj-lt"/>
                <a:ea typeface="+mj-ea"/>
                <a:cs typeface="+mj-cs"/>
              </a:rPr>
              <a:t> a las redes WAN</a:t>
            </a:r>
          </a:p>
        </p:txBody>
      </p:sp>
      <p:pic>
        <p:nvPicPr>
          <p:cNvPr id="2" name="Imagen 1" descr="Imagen que contiene interior, tabla, juguete, oficina&#10;&#10;Descripción generada automáticamente">
            <a:extLst>
              <a:ext uri="{FF2B5EF4-FFF2-40B4-BE49-F238E27FC236}">
                <a16:creationId xmlns:a16="http://schemas.microsoft.com/office/drawing/2014/main" id="{B2AF0578-7021-D8BC-DED0-E29F8FDE43A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8447" y="390832"/>
            <a:ext cx="8216570" cy="45191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3230122"/>
      </p:ext>
    </p:extLst>
  </p:cSld>
  <p:clrMapOvr>
    <a:masterClrMapping/>
  </p:clrMapOvr>
  <p:transition/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9" name="Text Box 5"/>
          <p:cNvSpPr txBox="1">
            <a:spLocks noChangeArrowheads="1"/>
          </p:cNvSpPr>
          <p:nvPr/>
        </p:nvSpPr>
        <p:spPr bwMode="auto">
          <a:xfrm>
            <a:off x="215516" y="1196752"/>
            <a:ext cx="8712968" cy="21185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6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just">
              <a:lnSpc>
                <a:spcPct val="150000"/>
              </a:lnSpc>
            </a:pPr>
            <a:r>
              <a:rPr lang="es-ES" sz="1800" dirty="0">
                <a:latin typeface="Arial" pitchFamily="34" charset="0"/>
                <a:cs typeface="Arial" pitchFamily="34" charset="0"/>
              </a:rPr>
              <a:t>MPLS es una tecnología que </a:t>
            </a:r>
            <a:r>
              <a:rPr lang="es-ES" sz="18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se ejecuta en la red del proveedor de servicios</a:t>
            </a:r>
            <a:r>
              <a:rPr lang="es-ES" sz="1800" dirty="0">
                <a:latin typeface="Arial" pitchFamily="34" charset="0"/>
                <a:cs typeface="Arial" pitchFamily="34" charset="0"/>
              </a:rPr>
              <a:t>, pero se pueden usar muchas </a:t>
            </a:r>
            <a:r>
              <a:rPr lang="es-ES" sz="18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tecnologías diferentes </a:t>
            </a:r>
            <a:r>
              <a:rPr lang="es-ES" sz="1800" dirty="0">
                <a:latin typeface="Arial" pitchFamily="34" charset="0"/>
                <a:cs typeface="Arial" pitchFamily="34" charset="0"/>
              </a:rPr>
              <a:t>(muchos diferentes tipos de conexiones) para conectarse realmente a la red MPLS del proveedor de servicios para el servicio WAN.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s-MX" sz="1800" b="1" u="sng" dirty="0">
              <a:solidFill>
                <a:schemeClr val="accent6">
                  <a:lumMod val="7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2" name="Text Box 6">
            <a:extLst>
              <a:ext uri="{FF2B5EF4-FFF2-40B4-BE49-F238E27FC236}">
                <a16:creationId xmlns:a16="http://schemas.microsoft.com/office/drawing/2014/main" id="{E65FAC4C-819F-E2E6-0929-0D1526D7ED9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66475" y="96145"/>
            <a:ext cx="7539037" cy="86177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6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ctr">
              <a:spcBef>
                <a:spcPct val="50000"/>
              </a:spcBef>
            </a:pPr>
            <a:r>
              <a:rPr lang="es-MX" sz="3200" b="1" dirty="0">
                <a:solidFill>
                  <a:schemeClr val="accent4">
                    <a:lumMod val="50000"/>
                  </a:scheme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Dom Casual" charset="0"/>
                <a:ea typeface="+mj-ea"/>
                <a:cs typeface="+mj-cs"/>
              </a:rPr>
              <a:t>MPLS</a:t>
            </a:r>
          </a:p>
          <a:p>
            <a:pPr algn="ctr"/>
            <a:r>
              <a:rPr lang="es-MX" sz="1800" b="1" dirty="0">
                <a:solidFill>
                  <a:schemeClr val="accent3">
                    <a:lumMod val="75000"/>
                  </a:schemeClr>
                </a:solidFill>
                <a:latin typeface="Dom Casual" charset="0"/>
                <a:ea typeface="+mj-ea"/>
                <a:cs typeface="+mj-cs"/>
              </a:rPr>
              <a:t>(Multi </a:t>
            </a:r>
            <a:r>
              <a:rPr lang="es-MX" sz="1800" b="1" dirty="0" err="1">
                <a:solidFill>
                  <a:schemeClr val="accent3">
                    <a:lumMod val="75000"/>
                  </a:schemeClr>
                </a:solidFill>
                <a:latin typeface="Dom Casual" charset="0"/>
                <a:ea typeface="+mj-ea"/>
                <a:cs typeface="+mj-cs"/>
              </a:rPr>
              <a:t>Protocol</a:t>
            </a:r>
            <a:r>
              <a:rPr lang="es-MX" sz="1800" b="1" dirty="0">
                <a:solidFill>
                  <a:schemeClr val="accent3">
                    <a:lumMod val="75000"/>
                  </a:schemeClr>
                </a:solidFill>
                <a:latin typeface="Dom Casual" charset="0"/>
                <a:ea typeface="+mj-ea"/>
                <a:cs typeface="+mj-cs"/>
              </a:rPr>
              <a:t> </a:t>
            </a:r>
            <a:r>
              <a:rPr lang="es-MX" sz="1800" b="1" dirty="0" err="1">
                <a:solidFill>
                  <a:schemeClr val="accent3">
                    <a:lumMod val="75000"/>
                  </a:schemeClr>
                </a:solidFill>
                <a:latin typeface="Dom Casual" charset="0"/>
                <a:ea typeface="+mj-ea"/>
                <a:cs typeface="+mj-cs"/>
              </a:rPr>
              <a:t>Label</a:t>
            </a:r>
            <a:r>
              <a:rPr lang="es-MX" sz="1800" b="1" dirty="0">
                <a:solidFill>
                  <a:schemeClr val="accent3">
                    <a:lumMod val="75000"/>
                  </a:schemeClr>
                </a:solidFill>
                <a:latin typeface="Dom Casual" charset="0"/>
                <a:ea typeface="+mj-ea"/>
                <a:cs typeface="+mj-cs"/>
              </a:rPr>
              <a:t> </a:t>
            </a:r>
            <a:r>
              <a:rPr lang="es-MX" sz="1800" b="1" dirty="0" err="1">
                <a:solidFill>
                  <a:schemeClr val="accent3">
                    <a:lumMod val="75000"/>
                  </a:schemeClr>
                </a:solidFill>
                <a:latin typeface="Dom Casual" charset="0"/>
                <a:ea typeface="+mj-ea"/>
                <a:cs typeface="+mj-cs"/>
              </a:rPr>
              <a:t>Switching</a:t>
            </a:r>
            <a:r>
              <a:rPr lang="es-MX" sz="1800" b="1" dirty="0">
                <a:solidFill>
                  <a:schemeClr val="accent3">
                    <a:lumMod val="75000"/>
                  </a:schemeClr>
                </a:solidFill>
                <a:latin typeface="Dom Casual" charset="0"/>
                <a:ea typeface="+mj-ea"/>
                <a:cs typeface="+mj-cs"/>
              </a:rPr>
              <a:t>)</a:t>
            </a: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9DC7FD3E-2240-5905-3CA7-B23E9E6DFA9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68" y="3246247"/>
            <a:ext cx="9144000" cy="36117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2533250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" dur="500"/>
                                        <p:tgtEl>
                                          <p:spTgt spid="266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629" grpId="0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9" name="Text Box 5"/>
          <p:cNvSpPr txBox="1">
            <a:spLocks noChangeArrowheads="1"/>
          </p:cNvSpPr>
          <p:nvPr/>
        </p:nvSpPr>
        <p:spPr bwMode="auto">
          <a:xfrm>
            <a:off x="458541" y="1258925"/>
            <a:ext cx="8154903" cy="21185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6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ES" sz="180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En este caso, la </a:t>
            </a:r>
            <a:r>
              <a:rPr lang="es-ES" sz="1800" b="1" dirty="0">
                <a:solidFill>
                  <a:schemeClr val="accent5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oficina A</a:t>
            </a:r>
            <a:r>
              <a:rPr lang="es-ES" sz="180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 y la </a:t>
            </a:r>
            <a:r>
              <a:rPr lang="es-ES" sz="1800" b="1" dirty="0">
                <a:solidFill>
                  <a:schemeClr val="accent5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oficina B</a:t>
            </a:r>
            <a:r>
              <a:rPr lang="es-ES" sz="180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 se conectan a través de </a:t>
            </a:r>
            <a:r>
              <a:rPr lang="es-ES" sz="18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Ethernet de fibra óptica</a:t>
            </a:r>
            <a:r>
              <a:rPr lang="es-ES" sz="180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. 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ES" sz="180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La </a:t>
            </a:r>
            <a:r>
              <a:rPr lang="es-ES" sz="1800" b="1" dirty="0">
                <a:solidFill>
                  <a:schemeClr val="accent5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oficina C</a:t>
            </a:r>
            <a:r>
              <a:rPr lang="es-ES" sz="180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 se esté conectando al proveedor de servicios a través de </a:t>
            </a:r>
            <a:r>
              <a:rPr lang="es-ES" sz="18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4G</a:t>
            </a:r>
            <a:r>
              <a:rPr lang="es-ES" sz="180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 o </a:t>
            </a:r>
            <a:r>
              <a:rPr lang="es-ES" sz="18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5G inalámbrico</a:t>
            </a:r>
            <a:r>
              <a:rPr lang="es-ES" sz="180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.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s-MX" sz="1800" dirty="0">
              <a:solidFill>
                <a:schemeClr val="accent6">
                  <a:lumMod val="7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2" name="Text Box 6">
            <a:extLst>
              <a:ext uri="{FF2B5EF4-FFF2-40B4-BE49-F238E27FC236}">
                <a16:creationId xmlns:a16="http://schemas.microsoft.com/office/drawing/2014/main" id="{3C609B94-DFFF-12BE-5214-40EE5CD4FB9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66475" y="96145"/>
            <a:ext cx="7539037" cy="86177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6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ctr">
              <a:spcBef>
                <a:spcPct val="50000"/>
              </a:spcBef>
            </a:pPr>
            <a:r>
              <a:rPr lang="es-MX" sz="3200" b="1" dirty="0">
                <a:solidFill>
                  <a:schemeClr val="accent4">
                    <a:lumMod val="50000"/>
                  </a:scheme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Dom Casual" charset="0"/>
                <a:ea typeface="+mj-ea"/>
                <a:cs typeface="+mj-cs"/>
              </a:rPr>
              <a:t>MPLS</a:t>
            </a:r>
          </a:p>
          <a:p>
            <a:pPr algn="ctr"/>
            <a:r>
              <a:rPr lang="es-MX" sz="1800" b="1" dirty="0">
                <a:solidFill>
                  <a:schemeClr val="accent3">
                    <a:lumMod val="75000"/>
                  </a:schemeClr>
                </a:solidFill>
                <a:latin typeface="Dom Casual" charset="0"/>
                <a:ea typeface="+mj-ea"/>
                <a:cs typeface="+mj-cs"/>
              </a:rPr>
              <a:t>(Multi </a:t>
            </a:r>
            <a:r>
              <a:rPr lang="es-MX" sz="1800" b="1" dirty="0" err="1">
                <a:solidFill>
                  <a:schemeClr val="accent3">
                    <a:lumMod val="75000"/>
                  </a:schemeClr>
                </a:solidFill>
                <a:latin typeface="Dom Casual" charset="0"/>
                <a:ea typeface="+mj-ea"/>
                <a:cs typeface="+mj-cs"/>
              </a:rPr>
              <a:t>Protocol</a:t>
            </a:r>
            <a:r>
              <a:rPr lang="es-MX" sz="1800" b="1" dirty="0">
                <a:solidFill>
                  <a:schemeClr val="accent3">
                    <a:lumMod val="75000"/>
                  </a:schemeClr>
                </a:solidFill>
                <a:latin typeface="Dom Casual" charset="0"/>
                <a:ea typeface="+mj-ea"/>
                <a:cs typeface="+mj-cs"/>
              </a:rPr>
              <a:t> </a:t>
            </a:r>
            <a:r>
              <a:rPr lang="es-MX" sz="1800" b="1" dirty="0" err="1">
                <a:solidFill>
                  <a:schemeClr val="accent3">
                    <a:lumMod val="75000"/>
                  </a:schemeClr>
                </a:solidFill>
                <a:latin typeface="Dom Casual" charset="0"/>
                <a:ea typeface="+mj-ea"/>
                <a:cs typeface="+mj-cs"/>
              </a:rPr>
              <a:t>Label</a:t>
            </a:r>
            <a:r>
              <a:rPr lang="es-MX" sz="1800" b="1" dirty="0">
                <a:solidFill>
                  <a:schemeClr val="accent3">
                    <a:lumMod val="75000"/>
                  </a:schemeClr>
                </a:solidFill>
                <a:latin typeface="Dom Casual" charset="0"/>
                <a:ea typeface="+mj-ea"/>
                <a:cs typeface="+mj-cs"/>
              </a:rPr>
              <a:t> </a:t>
            </a:r>
            <a:r>
              <a:rPr lang="es-MX" sz="1800" b="1" dirty="0" err="1">
                <a:solidFill>
                  <a:schemeClr val="accent3">
                    <a:lumMod val="75000"/>
                  </a:schemeClr>
                </a:solidFill>
                <a:latin typeface="Dom Casual" charset="0"/>
                <a:ea typeface="+mj-ea"/>
                <a:cs typeface="+mj-cs"/>
              </a:rPr>
              <a:t>Switching</a:t>
            </a:r>
            <a:r>
              <a:rPr lang="es-MX" sz="1800" b="1" dirty="0">
                <a:solidFill>
                  <a:schemeClr val="accent3">
                    <a:lumMod val="75000"/>
                  </a:schemeClr>
                </a:solidFill>
                <a:latin typeface="Dom Casual" charset="0"/>
                <a:ea typeface="+mj-ea"/>
                <a:cs typeface="+mj-cs"/>
              </a:rPr>
              <a:t>)</a:t>
            </a: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E3E67480-D604-2250-27C0-56C6B05212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528" y="3246247"/>
            <a:ext cx="9144000" cy="36117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341597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" dur="500"/>
                                        <p:tgtEl>
                                          <p:spTgt spid="266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629" grpId="0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9" name="Text Box 5"/>
          <p:cNvSpPr txBox="1">
            <a:spLocks noChangeArrowheads="1"/>
          </p:cNvSpPr>
          <p:nvPr/>
        </p:nvSpPr>
        <p:spPr bwMode="auto">
          <a:xfrm>
            <a:off x="251520" y="1340768"/>
            <a:ext cx="8424939" cy="17030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6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ES" sz="180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La </a:t>
            </a:r>
            <a:r>
              <a:rPr lang="es-ES" sz="1800" b="1" dirty="0">
                <a:solidFill>
                  <a:schemeClr val="accent5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oficina D</a:t>
            </a:r>
            <a:r>
              <a:rPr lang="es-ES" sz="1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es-ES" sz="180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se conecta a través de </a:t>
            </a:r>
            <a:r>
              <a:rPr lang="es-ES" sz="18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CATV</a:t>
            </a:r>
            <a:r>
              <a:rPr lang="es-ES" sz="180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, una </a:t>
            </a:r>
            <a:r>
              <a:rPr lang="es-ES" sz="18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conexión de televisión por cable </a:t>
            </a:r>
            <a:r>
              <a:rPr lang="es-ES" sz="180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que se usa para el acceso a Internet en el hogar. 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ES" sz="180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La </a:t>
            </a:r>
            <a:r>
              <a:rPr lang="es-ES" sz="1800" b="1" dirty="0">
                <a:solidFill>
                  <a:schemeClr val="accent5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oficina E</a:t>
            </a:r>
            <a:r>
              <a:rPr lang="es-ES" sz="1800" dirty="0">
                <a:solidFill>
                  <a:schemeClr val="accent5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es-ES" sz="180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podría usar una </a:t>
            </a:r>
            <a:r>
              <a:rPr lang="es-ES" sz="18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conexión en serie</a:t>
            </a:r>
            <a:r>
              <a:rPr lang="es-ES" sz="180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, una línea arrendada para conectarse a la infraestructura MPLS del proveedor de servicios.</a:t>
            </a:r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D9349322-FBF5-9B10-531C-84A5CB14430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68" y="3246247"/>
            <a:ext cx="9144000" cy="3611753"/>
          </a:xfrm>
          <a:prstGeom prst="rect">
            <a:avLst/>
          </a:prstGeom>
        </p:spPr>
      </p:pic>
      <p:sp>
        <p:nvSpPr>
          <p:cNvPr id="2" name="Text Box 6">
            <a:extLst>
              <a:ext uri="{FF2B5EF4-FFF2-40B4-BE49-F238E27FC236}">
                <a16:creationId xmlns:a16="http://schemas.microsoft.com/office/drawing/2014/main" id="{B986FAFA-DE72-F08E-91E9-0FAE462E9CE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66475" y="96145"/>
            <a:ext cx="7539037" cy="86177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6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ctr">
              <a:spcBef>
                <a:spcPct val="50000"/>
              </a:spcBef>
            </a:pPr>
            <a:r>
              <a:rPr lang="es-MX" sz="3200" b="1" dirty="0">
                <a:solidFill>
                  <a:schemeClr val="accent4">
                    <a:lumMod val="50000"/>
                  </a:scheme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Dom Casual" charset="0"/>
                <a:ea typeface="+mj-ea"/>
                <a:cs typeface="+mj-cs"/>
              </a:rPr>
              <a:t>MPLS</a:t>
            </a:r>
          </a:p>
          <a:p>
            <a:pPr algn="ctr"/>
            <a:r>
              <a:rPr lang="es-MX" sz="1800" b="1" dirty="0">
                <a:solidFill>
                  <a:schemeClr val="accent3">
                    <a:lumMod val="75000"/>
                  </a:schemeClr>
                </a:solidFill>
                <a:latin typeface="Dom Casual" charset="0"/>
                <a:ea typeface="+mj-ea"/>
                <a:cs typeface="+mj-cs"/>
              </a:rPr>
              <a:t>(Multi </a:t>
            </a:r>
            <a:r>
              <a:rPr lang="es-MX" sz="1800" b="1" dirty="0" err="1">
                <a:solidFill>
                  <a:schemeClr val="accent3">
                    <a:lumMod val="75000"/>
                  </a:schemeClr>
                </a:solidFill>
                <a:latin typeface="Dom Casual" charset="0"/>
                <a:ea typeface="+mj-ea"/>
                <a:cs typeface="+mj-cs"/>
              </a:rPr>
              <a:t>Protocol</a:t>
            </a:r>
            <a:r>
              <a:rPr lang="es-MX" sz="1800" b="1" dirty="0">
                <a:solidFill>
                  <a:schemeClr val="accent3">
                    <a:lumMod val="75000"/>
                  </a:schemeClr>
                </a:solidFill>
                <a:latin typeface="Dom Casual" charset="0"/>
                <a:ea typeface="+mj-ea"/>
                <a:cs typeface="+mj-cs"/>
              </a:rPr>
              <a:t> </a:t>
            </a:r>
            <a:r>
              <a:rPr lang="es-MX" sz="1800" b="1" dirty="0" err="1">
                <a:solidFill>
                  <a:schemeClr val="accent3">
                    <a:lumMod val="75000"/>
                  </a:schemeClr>
                </a:solidFill>
                <a:latin typeface="Dom Casual" charset="0"/>
                <a:ea typeface="+mj-ea"/>
                <a:cs typeface="+mj-cs"/>
              </a:rPr>
              <a:t>Label</a:t>
            </a:r>
            <a:r>
              <a:rPr lang="es-MX" sz="1800" b="1" dirty="0">
                <a:solidFill>
                  <a:schemeClr val="accent3">
                    <a:lumMod val="75000"/>
                  </a:schemeClr>
                </a:solidFill>
                <a:latin typeface="Dom Casual" charset="0"/>
                <a:ea typeface="+mj-ea"/>
                <a:cs typeface="+mj-cs"/>
              </a:rPr>
              <a:t> </a:t>
            </a:r>
            <a:r>
              <a:rPr lang="es-MX" sz="1800" b="1" dirty="0" err="1">
                <a:solidFill>
                  <a:schemeClr val="accent3">
                    <a:lumMod val="75000"/>
                  </a:schemeClr>
                </a:solidFill>
                <a:latin typeface="Dom Casual" charset="0"/>
                <a:ea typeface="+mj-ea"/>
                <a:cs typeface="+mj-cs"/>
              </a:rPr>
              <a:t>Switching</a:t>
            </a:r>
            <a:r>
              <a:rPr lang="es-MX" sz="1800" b="1" dirty="0">
                <a:solidFill>
                  <a:schemeClr val="accent3">
                    <a:lumMod val="75000"/>
                  </a:schemeClr>
                </a:solidFill>
                <a:latin typeface="Dom Casual" charset="0"/>
                <a:ea typeface="+mj-ea"/>
                <a:cs typeface="+mj-cs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488472441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" dur="500"/>
                                        <p:tgtEl>
                                          <p:spTgt spid="266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629" grpId="0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9" name="Text Box 5"/>
          <p:cNvSpPr txBox="1">
            <a:spLocks noChangeArrowheads="1"/>
          </p:cNvSpPr>
          <p:nvPr/>
        </p:nvSpPr>
        <p:spPr bwMode="auto">
          <a:xfrm>
            <a:off x="745549" y="1458317"/>
            <a:ext cx="7693957" cy="12875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6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just">
              <a:lnSpc>
                <a:spcPct val="150000"/>
              </a:lnSpc>
            </a:pPr>
            <a:r>
              <a:rPr lang="es-ES" sz="180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Estos sitios se conectan al proveedor de servicios con una </a:t>
            </a:r>
            <a:r>
              <a:rPr lang="es-ES" sz="18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variedad de tipos de conexión</a:t>
            </a:r>
            <a:r>
              <a:rPr lang="es-ES" sz="180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 y todos podrán comunicarse entre sí a través de la infraestructura MPLS del proveedor de servicios.</a:t>
            </a:r>
          </a:p>
        </p:txBody>
      </p:sp>
      <p:sp>
        <p:nvSpPr>
          <p:cNvPr id="3078" name="Text Box 6"/>
          <p:cNvSpPr txBox="1">
            <a:spLocks noChangeArrowheads="1"/>
          </p:cNvSpPr>
          <p:nvPr/>
        </p:nvSpPr>
        <p:spPr bwMode="auto">
          <a:xfrm>
            <a:off x="766475" y="96145"/>
            <a:ext cx="7539037" cy="86177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6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ctr">
              <a:spcBef>
                <a:spcPct val="50000"/>
              </a:spcBef>
            </a:pPr>
            <a:r>
              <a:rPr lang="es-MX" sz="3200" b="1" dirty="0">
                <a:solidFill>
                  <a:schemeClr val="accent4">
                    <a:lumMod val="50000"/>
                  </a:scheme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Dom Casual" charset="0"/>
                <a:ea typeface="+mj-ea"/>
                <a:cs typeface="+mj-cs"/>
              </a:rPr>
              <a:t>MPLS</a:t>
            </a:r>
          </a:p>
          <a:p>
            <a:pPr algn="ctr"/>
            <a:r>
              <a:rPr lang="es-MX" sz="1800" dirty="0">
                <a:solidFill>
                  <a:schemeClr val="accent4">
                    <a:lumMod val="50000"/>
                  </a:scheme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Dom Casual" charset="0"/>
                <a:ea typeface="+mj-ea"/>
                <a:cs typeface="+mj-cs"/>
              </a:rPr>
              <a:t>(Multi </a:t>
            </a:r>
            <a:r>
              <a:rPr lang="es-MX" sz="1800" dirty="0" err="1">
                <a:solidFill>
                  <a:schemeClr val="accent4">
                    <a:lumMod val="50000"/>
                  </a:scheme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Dom Casual" charset="0"/>
                <a:ea typeface="+mj-ea"/>
                <a:cs typeface="+mj-cs"/>
              </a:rPr>
              <a:t>Protocol</a:t>
            </a:r>
            <a:r>
              <a:rPr lang="es-MX" sz="1800" dirty="0">
                <a:solidFill>
                  <a:schemeClr val="accent4">
                    <a:lumMod val="50000"/>
                  </a:scheme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Dom Casual" charset="0"/>
                <a:ea typeface="+mj-ea"/>
                <a:cs typeface="+mj-cs"/>
              </a:rPr>
              <a:t> </a:t>
            </a:r>
            <a:r>
              <a:rPr lang="es-MX" sz="1800" dirty="0" err="1">
                <a:solidFill>
                  <a:schemeClr val="accent4">
                    <a:lumMod val="50000"/>
                  </a:scheme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Dom Casual" charset="0"/>
                <a:ea typeface="+mj-ea"/>
                <a:cs typeface="+mj-cs"/>
              </a:rPr>
              <a:t>Label</a:t>
            </a:r>
            <a:r>
              <a:rPr lang="es-MX" sz="1800" dirty="0">
                <a:solidFill>
                  <a:schemeClr val="accent4">
                    <a:lumMod val="50000"/>
                  </a:scheme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Dom Casual" charset="0"/>
                <a:ea typeface="+mj-ea"/>
                <a:cs typeface="+mj-cs"/>
              </a:rPr>
              <a:t> </a:t>
            </a:r>
            <a:r>
              <a:rPr lang="es-MX" sz="1800" dirty="0" err="1">
                <a:solidFill>
                  <a:schemeClr val="accent4">
                    <a:lumMod val="50000"/>
                  </a:scheme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Dom Casual" charset="0"/>
                <a:ea typeface="+mj-ea"/>
                <a:cs typeface="+mj-cs"/>
              </a:rPr>
              <a:t>Switching</a:t>
            </a:r>
            <a:r>
              <a:rPr lang="es-MX" sz="1800" dirty="0">
                <a:solidFill>
                  <a:schemeClr val="accent4">
                    <a:lumMod val="50000"/>
                  </a:scheme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Dom Casual" charset="0"/>
                <a:ea typeface="+mj-ea"/>
                <a:cs typeface="+mj-cs"/>
              </a:rPr>
              <a:t>)</a:t>
            </a:r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D9349322-FBF5-9B10-531C-84A5CB14430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528" y="3246247"/>
            <a:ext cx="9144000" cy="36117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1036397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" dur="500"/>
                                        <p:tgtEl>
                                          <p:spTgt spid="266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629" grpId="0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1">
            <a:extLst>
              <a:ext uri="{FF2B5EF4-FFF2-40B4-BE49-F238E27FC236}">
                <a16:creationId xmlns:a16="http://schemas.microsoft.com/office/drawing/2014/main" id="{D112DB9F-CD70-BA3F-01D0-EDB5EC5245C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6806" y="4002100"/>
            <a:ext cx="7310388" cy="2855900"/>
          </a:xfrm>
          <a:prstGeom prst="rect">
            <a:avLst/>
          </a:prstGeom>
        </p:spPr>
      </p:pic>
      <p:sp>
        <p:nvSpPr>
          <p:cNvPr id="26629" name="Text Box 5"/>
          <p:cNvSpPr txBox="1">
            <a:spLocks noChangeArrowheads="1"/>
          </p:cNvSpPr>
          <p:nvPr/>
        </p:nvSpPr>
        <p:spPr bwMode="auto">
          <a:xfrm>
            <a:off x="542112" y="967966"/>
            <a:ext cx="7987762" cy="336502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6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just">
              <a:lnSpc>
                <a:spcPct val="150000"/>
              </a:lnSpc>
            </a:pPr>
            <a:r>
              <a:rPr lang="es-ES" sz="180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En resumen: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ES" sz="180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MPLS usa </a:t>
            </a:r>
            <a:r>
              <a:rPr lang="es-ES" sz="18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etiquetas </a:t>
            </a:r>
            <a:r>
              <a:rPr lang="es-ES" sz="180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para reenviar tráfico, </a:t>
            </a:r>
            <a:r>
              <a:rPr lang="es-ES" sz="18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no direcciones IP</a:t>
            </a:r>
            <a:r>
              <a:rPr lang="es-ES" sz="180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.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ES" sz="180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Los </a:t>
            </a:r>
            <a:r>
              <a:rPr lang="es-ES" sz="180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routers</a:t>
            </a:r>
            <a:r>
              <a:rPr lang="es-ES" sz="180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 del proveedor de servicios son totalmente transparentes y actúan como un gran switch que conecta los </a:t>
            </a:r>
            <a:r>
              <a:rPr lang="es-ES" sz="1800" dirty="0" err="1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routers</a:t>
            </a:r>
            <a:r>
              <a:rPr lang="es-ES" sz="180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es-ES" sz="1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CE</a:t>
            </a:r>
            <a:r>
              <a:rPr lang="es-ES" sz="180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 entre sí.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ES" sz="1800" dirty="0">
                <a:latin typeface="Arial" pitchFamily="34" charset="0"/>
                <a:cs typeface="Arial" pitchFamily="34" charset="0"/>
              </a:rPr>
              <a:t>Los </a:t>
            </a:r>
            <a:r>
              <a:rPr lang="es-ES" sz="1800" b="1" dirty="0" err="1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routers</a:t>
            </a:r>
            <a:r>
              <a:rPr lang="es-ES" sz="18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 MPLS</a:t>
            </a:r>
            <a:r>
              <a:rPr lang="es-ES" sz="1800" dirty="0">
                <a:latin typeface="Arial" pitchFamily="34" charset="0"/>
                <a:cs typeface="Arial" pitchFamily="34" charset="0"/>
              </a:rPr>
              <a:t> también se denominan </a:t>
            </a:r>
            <a:r>
              <a:rPr lang="es-ES" sz="1800" b="1" dirty="0" err="1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routers</a:t>
            </a:r>
            <a:r>
              <a:rPr lang="es-ES" sz="18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 conmutados por etiquetas</a:t>
            </a:r>
            <a:r>
              <a:rPr lang="es-ES" sz="1800" dirty="0">
                <a:latin typeface="Arial" pitchFamily="34" charset="0"/>
                <a:cs typeface="Arial" pitchFamily="34" charset="0"/>
              </a:rPr>
              <a:t>. Adjuntan etiquetas a paquetes que luego son utilizados por otros </a:t>
            </a:r>
            <a:r>
              <a:rPr lang="es-ES" sz="1800" dirty="0" err="1">
                <a:latin typeface="Arial" pitchFamily="34" charset="0"/>
                <a:cs typeface="Arial" pitchFamily="34" charset="0"/>
              </a:rPr>
              <a:t>routers</a:t>
            </a:r>
            <a:r>
              <a:rPr lang="es-ES" sz="1800" dirty="0">
                <a:latin typeface="Arial" pitchFamily="34" charset="0"/>
                <a:cs typeface="Arial" pitchFamily="34" charset="0"/>
              </a:rPr>
              <a:t> MPLS para reenviar tráfico.</a:t>
            </a:r>
            <a:endParaRPr lang="es-MX" sz="1800" dirty="0">
              <a:solidFill>
                <a:schemeClr val="accent6">
                  <a:lumMod val="75000"/>
                </a:schemeClr>
              </a:solidFill>
              <a:latin typeface="Arial" pitchFamily="34" charset="0"/>
              <a:cs typeface="Arial" pitchFamily="34" charset="0"/>
            </a:endParaRP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s-ES" sz="1800" dirty="0">
              <a:solidFill>
                <a:schemeClr val="tx1">
                  <a:lumMod val="95000"/>
                  <a:lumOff val="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2" name="Text Box 6">
            <a:extLst>
              <a:ext uri="{FF2B5EF4-FFF2-40B4-BE49-F238E27FC236}">
                <a16:creationId xmlns:a16="http://schemas.microsoft.com/office/drawing/2014/main" id="{40CFA2C6-C2EE-F77E-8E32-04AE06CB46F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66475" y="96145"/>
            <a:ext cx="7539037" cy="86177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6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ctr">
              <a:spcBef>
                <a:spcPct val="50000"/>
              </a:spcBef>
            </a:pPr>
            <a:r>
              <a:rPr lang="es-MX" sz="3200" b="1" dirty="0">
                <a:solidFill>
                  <a:schemeClr val="accent4">
                    <a:lumMod val="50000"/>
                  </a:scheme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Dom Casual" charset="0"/>
                <a:ea typeface="+mj-ea"/>
                <a:cs typeface="+mj-cs"/>
              </a:rPr>
              <a:t>MPLS</a:t>
            </a:r>
          </a:p>
          <a:p>
            <a:pPr algn="ctr"/>
            <a:r>
              <a:rPr lang="es-MX" sz="1800" b="1" dirty="0">
                <a:solidFill>
                  <a:schemeClr val="accent3">
                    <a:lumMod val="75000"/>
                  </a:schemeClr>
                </a:solidFill>
                <a:latin typeface="Dom Casual" charset="0"/>
                <a:ea typeface="+mj-ea"/>
                <a:cs typeface="+mj-cs"/>
              </a:rPr>
              <a:t>(Multi </a:t>
            </a:r>
            <a:r>
              <a:rPr lang="es-MX" sz="1800" b="1" dirty="0" err="1">
                <a:solidFill>
                  <a:schemeClr val="accent3">
                    <a:lumMod val="75000"/>
                  </a:schemeClr>
                </a:solidFill>
                <a:latin typeface="Dom Casual" charset="0"/>
                <a:ea typeface="+mj-ea"/>
                <a:cs typeface="+mj-cs"/>
              </a:rPr>
              <a:t>Protocol</a:t>
            </a:r>
            <a:r>
              <a:rPr lang="es-MX" sz="1800" b="1" dirty="0">
                <a:solidFill>
                  <a:schemeClr val="accent3">
                    <a:lumMod val="75000"/>
                  </a:schemeClr>
                </a:solidFill>
                <a:latin typeface="Dom Casual" charset="0"/>
                <a:ea typeface="+mj-ea"/>
                <a:cs typeface="+mj-cs"/>
              </a:rPr>
              <a:t> </a:t>
            </a:r>
            <a:r>
              <a:rPr lang="es-MX" sz="1800" b="1" dirty="0" err="1">
                <a:solidFill>
                  <a:schemeClr val="accent3">
                    <a:lumMod val="75000"/>
                  </a:schemeClr>
                </a:solidFill>
                <a:latin typeface="Dom Casual" charset="0"/>
                <a:ea typeface="+mj-ea"/>
                <a:cs typeface="+mj-cs"/>
              </a:rPr>
              <a:t>Label</a:t>
            </a:r>
            <a:r>
              <a:rPr lang="es-MX" sz="1800" b="1" dirty="0">
                <a:solidFill>
                  <a:schemeClr val="accent3">
                    <a:lumMod val="75000"/>
                  </a:schemeClr>
                </a:solidFill>
                <a:latin typeface="Dom Casual" charset="0"/>
                <a:ea typeface="+mj-ea"/>
                <a:cs typeface="+mj-cs"/>
              </a:rPr>
              <a:t> </a:t>
            </a:r>
            <a:r>
              <a:rPr lang="es-MX" sz="1800" b="1" dirty="0" err="1">
                <a:solidFill>
                  <a:schemeClr val="accent3">
                    <a:lumMod val="75000"/>
                  </a:schemeClr>
                </a:solidFill>
                <a:latin typeface="Dom Casual" charset="0"/>
                <a:ea typeface="+mj-ea"/>
                <a:cs typeface="+mj-cs"/>
              </a:rPr>
              <a:t>Switching</a:t>
            </a:r>
            <a:r>
              <a:rPr lang="es-MX" sz="1800" b="1" dirty="0">
                <a:solidFill>
                  <a:schemeClr val="accent3">
                    <a:lumMod val="75000"/>
                  </a:schemeClr>
                </a:solidFill>
                <a:latin typeface="Dom Casual" charset="0"/>
                <a:ea typeface="+mj-ea"/>
                <a:cs typeface="+mj-cs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391431512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" dur="500"/>
                                        <p:tgtEl>
                                          <p:spTgt spid="266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629" grpId="0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083" name="Rectangle 3082">
            <a:extLst>
              <a:ext uri="{FF2B5EF4-FFF2-40B4-BE49-F238E27FC236}">
                <a16:creationId xmlns:a16="http://schemas.microsoft.com/office/drawing/2014/main" id="{F0A604E4-7307-451C-93BE-F1F7E1BF3B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914400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85" name="Rectangle 3084">
            <a:extLst>
              <a:ext uri="{FF2B5EF4-FFF2-40B4-BE49-F238E27FC236}">
                <a16:creationId xmlns:a16="http://schemas.microsoft.com/office/drawing/2014/main" id="{F7F3A0AA-35E5-4085-942B-7378390306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5282344"/>
            <a:ext cx="9143997" cy="1590742"/>
          </a:xfrm>
          <a:prstGeom prst="rect">
            <a:avLst/>
          </a:prstGeom>
          <a:gradFill>
            <a:gsLst>
              <a:gs pos="34000">
                <a:srgbClr val="000000">
                  <a:alpha val="96000"/>
                </a:srgbClr>
              </a:gs>
              <a:gs pos="100000">
                <a:schemeClr val="accent1"/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87" name="Rectangle 3086">
            <a:extLst>
              <a:ext uri="{FF2B5EF4-FFF2-40B4-BE49-F238E27FC236}">
                <a16:creationId xmlns:a16="http://schemas.microsoft.com/office/drawing/2014/main" id="{402F5C38-C747-4173-ABBF-656E39E821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3" y="5282344"/>
            <a:ext cx="6086475" cy="1590742"/>
          </a:xfrm>
          <a:prstGeom prst="rect">
            <a:avLst/>
          </a:prstGeom>
          <a:gradFill>
            <a:gsLst>
              <a:gs pos="28000">
                <a:schemeClr val="accent1">
                  <a:lumMod val="75000"/>
                  <a:alpha val="59000"/>
                </a:schemeClr>
              </a:gs>
              <a:gs pos="100000">
                <a:srgbClr val="000000">
                  <a:alpha val="70000"/>
                </a:srgb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89" name="Rectangle 3088">
            <a:extLst>
              <a:ext uri="{FF2B5EF4-FFF2-40B4-BE49-F238E27FC236}">
                <a16:creationId xmlns:a16="http://schemas.microsoft.com/office/drawing/2014/main" id="{E37EECFC-A684-4391-AE85-4CDAF5565F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3" y="5282344"/>
            <a:ext cx="9143998" cy="1590742"/>
          </a:xfrm>
          <a:prstGeom prst="rect">
            <a:avLst/>
          </a:prstGeom>
          <a:gradFill>
            <a:gsLst>
              <a:gs pos="0">
                <a:srgbClr val="000000">
                  <a:alpha val="71765"/>
                </a:srgbClr>
              </a:gs>
              <a:gs pos="100000">
                <a:schemeClr val="accent1">
                  <a:alpha val="0"/>
                </a:schemeClr>
              </a:gs>
            </a:gsLst>
            <a:lin ang="15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78" name="Text Box 6"/>
          <p:cNvSpPr txBox="1">
            <a:spLocks noChangeArrowheads="1"/>
          </p:cNvSpPr>
          <p:nvPr/>
        </p:nvSpPr>
        <p:spPr bwMode="auto">
          <a:xfrm>
            <a:off x="524784" y="5490971"/>
            <a:ext cx="6423479" cy="1159200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lIns="91440" tIns="45720" rIns="91440" bIns="45720" rtlCol="0" anchor="ctr">
            <a:normAutofit/>
          </a:bodyPr>
          <a:lstStyle>
            <a:lvl1pPr>
              <a:defRPr sz="16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3500" b="1" kern="1200" dirty="0" err="1">
                <a:solidFill>
                  <a:srgbClr val="FFFF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+mj-lt"/>
                <a:ea typeface="+mj-ea"/>
                <a:cs typeface="+mj-cs"/>
              </a:rPr>
              <a:t>Tecnologías</a:t>
            </a:r>
            <a:r>
              <a:rPr lang="en-US" sz="3500" b="1" kern="1200" dirty="0">
                <a:solidFill>
                  <a:srgbClr val="FFFF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+mj-lt"/>
                <a:ea typeface="+mj-ea"/>
                <a:cs typeface="+mj-cs"/>
              </a:rPr>
              <a:t> de </a:t>
            </a:r>
            <a:r>
              <a:rPr lang="en-US" sz="3500" b="1" kern="1200" dirty="0" err="1">
                <a:solidFill>
                  <a:srgbClr val="FFFF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+mj-lt"/>
                <a:ea typeface="+mj-ea"/>
                <a:cs typeface="+mj-cs"/>
              </a:rPr>
              <a:t>acceso</a:t>
            </a:r>
            <a:r>
              <a:rPr lang="en-US" sz="3500" b="1" kern="1200" dirty="0">
                <a:solidFill>
                  <a:srgbClr val="FFFF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+mj-lt"/>
                <a:ea typeface="+mj-ea"/>
                <a:cs typeface="+mj-cs"/>
              </a:rPr>
              <a:t> a Internet</a:t>
            </a:r>
          </a:p>
        </p:txBody>
      </p:sp>
      <p:pic>
        <p:nvPicPr>
          <p:cNvPr id="2" name="Imagen 1" descr="Imagen que contiene interior, tabla, juguete, oficina&#10;&#10;Descripción generada automáticamente">
            <a:extLst>
              <a:ext uri="{FF2B5EF4-FFF2-40B4-BE49-F238E27FC236}">
                <a16:creationId xmlns:a16="http://schemas.microsoft.com/office/drawing/2014/main" id="{B2AF0578-7021-D8BC-DED0-E29F8FDE43A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8447" y="390832"/>
            <a:ext cx="8216570" cy="45191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7710818"/>
      </p:ext>
    </p:extLst>
  </p:cSld>
  <p:clrMapOvr>
    <a:masterClrMapping/>
  </p:clrMapOvr>
  <p:transition/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9" name="Text Box 5"/>
          <p:cNvSpPr txBox="1">
            <a:spLocks noChangeArrowheads="1"/>
          </p:cNvSpPr>
          <p:nvPr/>
        </p:nvSpPr>
        <p:spPr bwMode="auto">
          <a:xfrm>
            <a:off x="357244" y="1149906"/>
            <a:ext cx="8175195" cy="177997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6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just">
              <a:lnSpc>
                <a:spcPct val="150000"/>
              </a:lnSpc>
              <a:spcAft>
                <a:spcPts val="600"/>
              </a:spcAft>
            </a:pPr>
            <a:r>
              <a:rPr lang="es-ES" sz="1800" dirty="0">
                <a:latin typeface="Arial" pitchFamily="34" charset="0"/>
                <a:cs typeface="Arial" pitchFamily="34" charset="0"/>
              </a:rPr>
              <a:t>Hay muchas formas para que una empresa se conecte a Internet.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ES" sz="1800" dirty="0">
                <a:latin typeface="Arial" pitchFamily="34" charset="0"/>
                <a:cs typeface="Arial" pitchFamily="34" charset="0"/>
              </a:rPr>
              <a:t>Por ejemplo, las </a:t>
            </a:r>
            <a:r>
              <a:rPr lang="es-ES" sz="1800" b="1" dirty="0">
                <a:solidFill>
                  <a:schemeClr val="accent5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tecnologías WAN privadas </a:t>
            </a:r>
            <a:r>
              <a:rPr lang="es-ES" sz="1800" dirty="0">
                <a:latin typeface="Arial" pitchFamily="34" charset="0"/>
                <a:cs typeface="Arial" pitchFamily="34" charset="0"/>
              </a:rPr>
              <a:t>como las </a:t>
            </a:r>
            <a:r>
              <a:rPr lang="es-ES" sz="18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líneas arrendadas</a:t>
            </a:r>
            <a:r>
              <a:rPr lang="es-ES" sz="1800" dirty="0">
                <a:latin typeface="Arial" pitchFamily="34" charset="0"/>
                <a:cs typeface="Arial" pitchFamily="34" charset="0"/>
              </a:rPr>
              <a:t>, </a:t>
            </a:r>
            <a:r>
              <a:rPr lang="es-ES" sz="1800" b="1" dirty="0" err="1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VPNs</a:t>
            </a:r>
            <a:r>
              <a:rPr lang="es-ES" sz="1800" dirty="0">
                <a:latin typeface="Arial" pitchFamily="34" charset="0"/>
                <a:cs typeface="Arial" pitchFamily="34" charset="0"/>
              </a:rPr>
              <a:t> y </a:t>
            </a:r>
            <a:r>
              <a:rPr lang="es-ES" sz="18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MPLS</a:t>
            </a:r>
            <a:r>
              <a:rPr lang="es-ES" sz="1800" dirty="0">
                <a:latin typeface="Arial" pitchFamily="34" charset="0"/>
                <a:cs typeface="Arial" pitchFamily="34" charset="0"/>
              </a:rPr>
              <a:t>, se pueden utilizar para conectarse a la infraestructura de Internet de un </a:t>
            </a:r>
            <a:r>
              <a:rPr lang="es-ES" sz="1800" b="1" dirty="0">
                <a:latin typeface="Arial" pitchFamily="34" charset="0"/>
                <a:cs typeface="Arial" pitchFamily="34" charset="0"/>
              </a:rPr>
              <a:t>proveedor de servicios</a:t>
            </a:r>
            <a:r>
              <a:rPr lang="es-ES" sz="1800" dirty="0">
                <a:latin typeface="Arial" pitchFamily="34" charset="0"/>
                <a:cs typeface="Arial" pitchFamily="34" charset="0"/>
              </a:rPr>
              <a:t>. </a:t>
            </a:r>
            <a:endParaRPr lang="es-MX" sz="1800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3078" name="Text Box 6"/>
          <p:cNvSpPr txBox="1">
            <a:spLocks noChangeArrowheads="1"/>
          </p:cNvSpPr>
          <p:nvPr/>
        </p:nvSpPr>
        <p:spPr bwMode="auto">
          <a:xfrm>
            <a:off x="683568" y="260648"/>
            <a:ext cx="7539037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6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ctr">
              <a:spcBef>
                <a:spcPct val="50000"/>
              </a:spcBef>
            </a:pPr>
            <a:r>
              <a:rPr lang="es-MX" sz="3200" b="1" dirty="0">
                <a:solidFill>
                  <a:schemeClr val="accent4">
                    <a:lumMod val="50000"/>
                  </a:scheme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Dom Casual" charset="0"/>
                <a:ea typeface="+mj-ea"/>
                <a:cs typeface="+mj-cs"/>
              </a:rPr>
              <a:t>Conexiones a Internet</a:t>
            </a:r>
            <a:endParaRPr lang="es-MX" sz="1800" dirty="0">
              <a:solidFill>
                <a:schemeClr val="accent4">
                  <a:lumMod val="50000"/>
                </a:schemeClr>
              </a:solidFill>
              <a:effectLst>
                <a:outerShdw blurRad="38100" dist="38100" dir="2700000" algn="tl">
                  <a:srgbClr val="C0C0C0"/>
                </a:outerShdw>
              </a:effectLst>
              <a:latin typeface="Dom Casual" charset="0"/>
              <a:ea typeface="+mj-ea"/>
              <a:cs typeface="+mj-cs"/>
            </a:endParaRPr>
          </a:p>
        </p:txBody>
      </p:sp>
      <p:pic>
        <p:nvPicPr>
          <p:cNvPr id="2" name="6 Imagen" descr="ofice9.jpg">
            <a:extLst>
              <a:ext uri="{FF2B5EF4-FFF2-40B4-BE49-F238E27FC236}">
                <a16:creationId xmlns:a16="http://schemas.microsoft.com/office/drawing/2014/main" id="{FD63DCDA-9917-82E2-C1B7-F049348DE17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92099" y="2885473"/>
            <a:ext cx="3396325" cy="344277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Text Box 5">
            <a:extLst>
              <a:ext uri="{FF2B5EF4-FFF2-40B4-BE49-F238E27FC236}">
                <a16:creationId xmlns:a16="http://schemas.microsoft.com/office/drawing/2014/main" id="{9ED1327B-EEF0-8CE9-8813-E00F77BBDCD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41313" y="2996952"/>
            <a:ext cx="4212468" cy="21185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6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ES" sz="180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Además, una empresa también puede utilizar tecnologías como </a:t>
            </a:r>
            <a:r>
              <a:rPr lang="es-ES" sz="18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CATV</a:t>
            </a:r>
            <a:r>
              <a:rPr lang="es-ES" sz="180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 y </a:t>
            </a:r>
            <a:r>
              <a:rPr lang="es-ES" sz="18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DSL</a:t>
            </a:r>
            <a:r>
              <a:rPr lang="es-ES" sz="180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, que suelen utilizar los consumidores para acceder a </a:t>
            </a:r>
            <a:r>
              <a:rPr lang="es-ES" sz="1800" b="1" dirty="0">
                <a:solidFill>
                  <a:schemeClr val="accent5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Internet en el hogar</a:t>
            </a:r>
            <a:r>
              <a:rPr lang="es-ES" sz="180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.</a:t>
            </a:r>
            <a:endParaRPr lang="es-MX" sz="1800" dirty="0"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62774622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" dur="500"/>
                                        <p:tgtEl>
                                          <p:spTgt spid="266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629" grpId="0"/>
      <p:bldP spid="3" grpId="0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9" name="Text Box 5"/>
          <p:cNvSpPr txBox="1">
            <a:spLocks noChangeArrowheads="1"/>
          </p:cNvSpPr>
          <p:nvPr/>
        </p:nvSpPr>
        <p:spPr bwMode="auto">
          <a:xfrm>
            <a:off x="515598" y="1772816"/>
            <a:ext cx="4056402" cy="336502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6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just">
              <a:lnSpc>
                <a:spcPct val="150000"/>
              </a:lnSpc>
            </a:pPr>
            <a:r>
              <a:rPr lang="es-ES" sz="180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En estos días, tanto para el acceso a Internet empresarial como para el consumidor, las conexiones </a:t>
            </a:r>
            <a:r>
              <a:rPr lang="es-ES" sz="18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Ethernet de fibra óptica </a:t>
            </a:r>
            <a:r>
              <a:rPr lang="es-ES" sz="180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están ganando popularidad debido a las altas velocidades que brindan en largas distancias.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s-MX" sz="1800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3078" name="Text Box 6"/>
          <p:cNvSpPr txBox="1">
            <a:spLocks noChangeArrowheads="1"/>
          </p:cNvSpPr>
          <p:nvPr/>
        </p:nvSpPr>
        <p:spPr bwMode="auto">
          <a:xfrm>
            <a:off x="683568" y="418207"/>
            <a:ext cx="7539037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6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ctr">
              <a:spcBef>
                <a:spcPct val="50000"/>
              </a:spcBef>
            </a:pPr>
            <a:r>
              <a:rPr lang="es-MX" sz="3200" b="1" dirty="0">
                <a:solidFill>
                  <a:schemeClr val="accent4">
                    <a:lumMod val="50000"/>
                  </a:scheme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Dom Casual" charset="0"/>
                <a:ea typeface="+mj-ea"/>
                <a:cs typeface="+mj-cs"/>
              </a:rPr>
              <a:t>Conexiones a Internet</a:t>
            </a:r>
            <a:endParaRPr lang="es-MX" sz="1800" dirty="0">
              <a:solidFill>
                <a:schemeClr val="accent4">
                  <a:lumMod val="50000"/>
                </a:schemeClr>
              </a:solidFill>
              <a:effectLst>
                <a:outerShdw blurRad="38100" dist="38100" dir="2700000" algn="tl">
                  <a:srgbClr val="C0C0C0"/>
                </a:outerShdw>
              </a:effectLst>
              <a:latin typeface="Dom Casual" charset="0"/>
              <a:ea typeface="+mj-ea"/>
              <a:cs typeface="+mj-cs"/>
            </a:endParaRPr>
          </a:p>
        </p:txBody>
      </p:sp>
      <p:pic>
        <p:nvPicPr>
          <p:cNvPr id="4" name="Imagen 3" descr="Imagen que contiene tabla, azul, computadora, sostener&#10;&#10;Descripción generada automáticamente">
            <a:extLst>
              <a:ext uri="{FF2B5EF4-FFF2-40B4-BE49-F238E27FC236}">
                <a16:creationId xmlns:a16="http://schemas.microsoft.com/office/drawing/2014/main" id="{DAA99D79-9610-91C1-7D32-2C2F9917D1B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32040" y="2060848"/>
            <a:ext cx="3496280" cy="24841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3378674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" dur="500"/>
                                        <p:tgtEl>
                                          <p:spTgt spid="266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629" grpId="0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9" name="Text Box 5"/>
          <p:cNvSpPr txBox="1">
            <a:spLocks noChangeArrowheads="1"/>
          </p:cNvSpPr>
          <p:nvPr/>
        </p:nvSpPr>
        <p:spPr bwMode="auto">
          <a:xfrm>
            <a:off x="899592" y="1669992"/>
            <a:ext cx="4560458" cy="219547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6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just">
              <a:lnSpc>
                <a:spcPct val="150000"/>
              </a:lnSpc>
              <a:spcAft>
                <a:spcPts val="600"/>
              </a:spcAft>
            </a:pPr>
            <a:r>
              <a:rPr lang="es-ES" sz="180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Tecnologías de acceso a Internet: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ES" sz="18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Digital </a:t>
            </a:r>
            <a:r>
              <a:rPr lang="es-ES" sz="1800" b="1" dirty="0" err="1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Subscriber</a:t>
            </a:r>
            <a:r>
              <a:rPr lang="es-ES" sz="18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 Line (DSL)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ES" sz="18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Cable (CATV)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s-ES" sz="1800" dirty="0">
              <a:solidFill>
                <a:schemeClr val="tx1">
                  <a:lumMod val="95000"/>
                  <a:lumOff val="5000"/>
                </a:schemeClr>
              </a:solidFill>
              <a:latin typeface="Arial" pitchFamily="34" charset="0"/>
              <a:cs typeface="Arial" pitchFamily="34" charset="0"/>
            </a:endParaRP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s-MX" sz="1800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3078" name="Text Box 6"/>
          <p:cNvSpPr txBox="1">
            <a:spLocks noChangeArrowheads="1"/>
          </p:cNvSpPr>
          <p:nvPr/>
        </p:nvSpPr>
        <p:spPr bwMode="auto">
          <a:xfrm>
            <a:off x="683568" y="640399"/>
            <a:ext cx="7539037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6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ctr">
              <a:spcBef>
                <a:spcPct val="50000"/>
              </a:spcBef>
            </a:pPr>
            <a:r>
              <a:rPr lang="es-MX" sz="3200" b="1" dirty="0">
                <a:solidFill>
                  <a:schemeClr val="accent4">
                    <a:lumMod val="50000"/>
                  </a:scheme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Dom Casual" charset="0"/>
                <a:ea typeface="+mj-ea"/>
                <a:cs typeface="+mj-cs"/>
              </a:rPr>
              <a:t>Conexiones a Internet</a:t>
            </a:r>
            <a:endParaRPr lang="es-MX" sz="1800" dirty="0">
              <a:solidFill>
                <a:schemeClr val="accent4">
                  <a:lumMod val="50000"/>
                </a:schemeClr>
              </a:solidFill>
              <a:effectLst>
                <a:outerShdw blurRad="38100" dist="38100" dir="2700000" algn="tl">
                  <a:srgbClr val="C0C0C0"/>
                </a:outerShdw>
              </a:effectLst>
              <a:latin typeface="Dom Casual" charset="0"/>
              <a:ea typeface="+mj-ea"/>
              <a:cs typeface="+mj-cs"/>
            </a:endParaRP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2FBA6334-88C8-3C65-663D-31FC3ACCCD5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43501" y="3103725"/>
            <a:ext cx="3810000" cy="2857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7761467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" dur="500"/>
                                        <p:tgtEl>
                                          <p:spTgt spid="266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629" grpId="0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>
            <a:extLst>
              <a:ext uri="{FF2B5EF4-FFF2-40B4-BE49-F238E27FC236}">
                <a16:creationId xmlns:a16="http://schemas.microsoft.com/office/drawing/2014/main" id="{84AD261B-9DD0-25FB-D830-9DAD24E6B01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3366293"/>
            <a:ext cx="9144000" cy="3491707"/>
          </a:xfrm>
          <a:prstGeom prst="rect">
            <a:avLst/>
          </a:prstGeom>
        </p:spPr>
      </p:pic>
      <p:sp>
        <p:nvSpPr>
          <p:cNvPr id="26629" name="Text Box 5"/>
          <p:cNvSpPr txBox="1">
            <a:spLocks noChangeArrowheads="1"/>
          </p:cNvSpPr>
          <p:nvPr/>
        </p:nvSpPr>
        <p:spPr bwMode="auto">
          <a:xfrm>
            <a:off x="467543" y="1484784"/>
            <a:ext cx="8208912" cy="17030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6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just">
              <a:lnSpc>
                <a:spcPct val="150000"/>
              </a:lnSpc>
            </a:pPr>
            <a:r>
              <a:rPr lang="es-ES" sz="1800" b="1" dirty="0">
                <a:solidFill>
                  <a:schemeClr val="accent5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DSL</a:t>
            </a:r>
            <a:r>
              <a:rPr lang="es-ES" sz="180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 proporciona conectividad a Internet a los clientes a través </a:t>
            </a:r>
            <a:r>
              <a:rPr lang="es-ES" sz="18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de líneas telefónicas </a:t>
            </a:r>
            <a:r>
              <a:rPr lang="es-ES" sz="180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y puede compartir la misma línea telefónica que ya está instalada en la mayoría de los hogares. </a:t>
            </a:r>
            <a:r>
              <a:rPr lang="es-ES" sz="1800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Esto es muy conveniente tanto para el proveedor de servicios como para el cliente.</a:t>
            </a:r>
            <a:endParaRPr lang="es-MX" sz="1800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3078" name="Text Box 6"/>
          <p:cNvSpPr txBox="1">
            <a:spLocks noChangeArrowheads="1"/>
          </p:cNvSpPr>
          <p:nvPr/>
        </p:nvSpPr>
        <p:spPr bwMode="auto">
          <a:xfrm>
            <a:off x="802481" y="328096"/>
            <a:ext cx="7539037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6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ctr">
              <a:spcBef>
                <a:spcPct val="50000"/>
              </a:spcBef>
            </a:pPr>
            <a:r>
              <a:rPr lang="es-MX" sz="3200" b="1" dirty="0">
                <a:solidFill>
                  <a:schemeClr val="accent4">
                    <a:lumMod val="50000"/>
                  </a:scheme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Dom Casual" charset="0"/>
                <a:ea typeface="+mj-ea"/>
                <a:cs typeface="+mj-cs"/>
              </a:rPr>
              <a:t>Digital </a:t>
            </a:r>
            <a:r>
              <a:rPr lang="es-MX" sz="3200" b="1" dirty="0" err="1">
                <a:solidFill>
                  <a:schemeClr val="accent4">
                    <a:lumMod val="50000"/>
                  </a:scheme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Dom Casual" charset="0"/>
                <a:ea typeface="+mj-ea"/>
                <a:cs typeface="+mj-cs"/>
              </a:rPr>
              <a:t>Subscriber</a:t>
            </a:r>
            <a:r>
              <a:rPr lang="es-MX" sz="3200" b="1" dirty="0">
                <a:solidFill>
                  <a:schemeClr val="accent4">
                    <a:lumMod val="50000"/>
                  </a:scheme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Dom Casual" charset="0"/>
                <a:ea typeface="+mj-ea"/>
                <a:cs typeface="+mj-cs"/>
              </a:rPr>
              <a:t> Line (DSL)</a:t>
            </a:r>
            <a:endParaRPr lang="es-MX" sz="1800" dirty="0">
              <a:solidFill>
                <a:schemeClr val="accent4">
                  <a:lumMod val="50000"/>
                </a:schemeClr>
              </a:solidFill>
              <a:effectLst>
                <a:outerShdw blurRad="38100" dist="38100" dir="2700000" algn="tl">
                  <a:srgbClr val="C0C0C0"/>
                </a:outerShdw>
              </a:effectLst>
              <a:latin typeface="Dom Casual" charset="0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1389920765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" dur="500"/>
                                        <p:tgtEl>
                                          <p:spTgt spid="266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629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9" name="Text Box 3"/>
          <p:cNvSpPr txBox="1">
            <a:spLocks noChangeArrowheads="1"/>
          </p:cNvSpPr>
          <p:nvPr/>
        </p:nvSpPr>
        <p:spPr bwMode="auto">
          <a:xfrm>
            <a:off x="899592" y="2210466"/>
            <a:ext cx="7776864" cy="150656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9pPr>
          </a:lstStyle>
          <a:p>
            <a:pPr algn="ctr">
              <a:lnSpc>
                <a:spcPct val="150000"/>
              </a:lnSpc>
              <a:spcBef>
                <a:spcPts val="600"/>
              </a:spcBef>
            </a:pPr>
            <a:r>
              <a:rPr lang="es-MX" sz="2000" dirty="0">
                <a:solidFill>
                  <a:schemeClr val="bg2">
                    <a:lumMod val="25000"/>
                  </a:schemeClr>
                </a:solidFill>
                <a:latin typeface="+mn-lt"/>
              </a:rPr>
              <a:t>La conexión se hace por medio de microondas, enlaces dedicados digitales, como fibra óptica, o por Internet.</a:t>
            </a:r>
          </a:p>
          <a:p>
            <a:pPr marL="342900" indent="-342900" algn="just">
              <a:lnSpc>
                <a:spcPct val="150000"/>
              </a:lnSpc>
              <a:spcBef>
                <a:spcPts val="600"/>
              </a:spcBef>
              <a:buFont typeface="Arial" panose="020B0604020202020204" pitchFamily="34" charset="0"/>
              <a:buChar char="•"/>
            </a:pPr>
            <a:endParaRPr lang="es-MX" sz="2000" dirty="0">
              <a:solidFill>
                <a:schemeClr val="bg2">
                  <a:lumMod val="25000"/>
                </a:schemeClr>
              </a:solidFill>
              <a:latin typeface="+mn-lt"/>
            </a:endParaRPr>
          </a:p>
        </p:txBody>
      </p:sp>
      <p:sp>
        <p:nvSpPr>
          <p:cNvPr id="5" name="Rectangle 2"/>
          <p:cNvSpPr txBox="1">
            <a:spLocks noChangeArrowheads="1"/>
          </p:cNvSpPr>
          <p:nvPr/>
        </p:nvSpPr>
        <p:spPr>
          <a:xfrm>
            <a:off x="35496" y="44624"/>
            <a:ext cx="8964488" cy="1503040"/>
          </a:xfrm>
          <a:prstGeom prst="rect">
            <a:avLst/>
          </a:prstGeom>
        </p:spPr>
        <p:txBody>
          <a:bodyPr vert="horz" lIns="92075" tIns="46038" rIns="92075" bIns="46038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ts val="4000"/>
              </a:lnSpc>
              <a:defRPr/>
            </a:pPr>
            <a:r>
              <a:rPr lang="es-ES_tradnl" sz="3200" dirty="0">
                <a:solidFill>
                  <a:srgbClr val="3333CC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Dom Casual" charset="0"/>
              </a:rPr>
              <a:t> </a:t>
            </a:r>
            <a:r>
              <a:rPr lang="es-ES_tradnl" sz="3200" b="1" dirty="0">
                <a:solidFill>
                  <a:schemeClr val="accent4">
                    <a:lumMod val="50000"/>
                  </a:scheme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Dom Casual" charset="0"/>
              </a:rPr>
              <a:t>Redes de Área Amplia (WAN)</a:t>
            </a:r>
          </a:p>
          <a:p>
            <a:pPr>
              <a:lnSpc>
                <a:spcPts val="4000"/>
              </a:lnSpc>
              <a:defRPr/>
            </a:pPr>
            <a:r>
              <a:rPr lang="es-MX" sz="2400" b="1" dirty="0">
                <a:solidFill>
                  <a:schemeClr val="accent3">
                    <a:lumMod val="75000"/>
                  </a:schemeClr>
                </a:solidFill>
              </a:rPr>
              <a:t>(Wide </a:t>
            </a:r>
            <a:r>
              <a:rPr lang="es-MX" sz="2400" b="1" dirty="0" err="1">
                <a:solidFill>
                  <a:schemeClr val="accent3">
                    <a:lumMod val="75000"/>
                  </a:schemeClr>
                </a:solidFill>
              </a:rPr>
              <a:t>Area</a:t>
            </a:r>
            <a:r>
              <a:rPr lang="es-MX" sz="2400" b="1" dirty="0">
                <a:solidFill>
                  <a:schemeClr val="accent3">
                    <a:lumMod val="75000"/>
                  </a:schemeClr>
                </a:solidFill>
              </a:rPr>
              <a:t> Network)</a:t>
            </a:r>
            <a:endParaRPr lang="es-ES_tradnl" sz="3200" b="1" dirty="0">
              <a:solidFill>
                <a:schemeClr val="accent3">
                  <a:lumMod val="75000"/>
                </a:schemeClr>
              </a:solidFill>
              <a:effectLst>
                <a:outerShdw blurRad="38100" dist="38100" dir="2700000" algn="tl">
                  <a:srgbClr val="C0C0C0"/>
                </a:outerShdw>
              </a:effectLst>
              <a:latin typeface="Dom Casual" charset="0"/>
            </a:endParaRPr>
          </a:p>
        </p:txBody>
      </p:sp>
      <p:pic>
        <p:nvPicPr>
          <p:cNvPr id="2" name="Imagen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8707" y="3501008"/>
            <a:ext cx="6982570" cy="2506900"/>
          </a:xfrm>
          <a:prstGeom prst="rect">
            <a:avLst/>
          </a:prstGeom>
        </p:spPr>
      </p:pic>
      <p:sp>
        <p:nvSpPr>
          <p:cNvPr id="6" name="Text Box 3"/>
          <p:cNvSpPr txBox="1">
            <a:spLocks noChangeArrowheads="1"/>
          </p:cNvSpPr>
          <p:nvPr/>
        </p:nvSpPr>
        <p:spPr bwMode="auto">
          <a:xfrm>
            <a:off x="144016" y="1482548"/>
            <a:ext cx="8855968" cy="5062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9pPr>
          </a:lstStyle>
          <a:p>
            <a:pPr algn="ctr">
              <a:lnSpc>
                <a:spcPct val="150000"/>
              </a:lnSpc>
              <a:spcBef>
                <a:spcPts val="600"/>
              </a:spcBef>
            </a:pPr>
            <a:r>
              <a:rPr lang="es-MX" sz="2000" b="1" dirty="0">
                <a:solidFill>
                  <a:schemeClr val="accent5">
                    <a:lumMod val="75000"/>
                  </a:schemeClr>
                </a:solidFill>
                <a:latin typeface="+mn-lt"/>
              </a:rPr>
              <a:t>Enlazan dos o más redes LAN en diferentes lugares geográficos. </a:t>
            </a:r>
          </a:p>
        </p:txBody>
      </p:sp>
    </p:spTree>
    <p:extLst>
      <p:ext uri="{BB962C8B-B14F-4D97-AF65-F5344CB8AC3E}">
        <p14:creationId xmlns:p14="http://schemas.microsoft.com/office/powerpoint/2010/main" val="31000013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099" grpId="0"/>
      <p:bldP spid="6" grpId="0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>
            <a:extLst>
              <a:ext uri="{FF2B5EF4-FFF2-40B4-BE49-F238E27FC236}">
                <a16:creationId xmlns:a16="http://schemas.microsoft.com/office/drawing/2014/main" id="{84AD261B-9DD0-25FB-D830-9DAD24E6B01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3366293"/>
            <a:ext cx="9144000" cy="3491707"/>
          </a:xfrm>
          <a:prstGeom prst="rect">
            <a:avLst/>
          </a:prstGeom>
        </p:spPr>
      </p:pic>
      <p:sp>
        <p:nvSpPr>
          <p:cNvPr id="26629" name="Text Box 5"/>
          <p:cNvSpPr txBox="1">
            <a:spLocks noChangeArrowheads="1"/>
          </p:cNvSpPr>
          <p:nvPr/>
        </p:nvSpPr>
        <p:spPr bwMode="auto">
          <a:xfrm>
            <a:off x="107504" y="1124744"/>
            <a:ext cx="8712968" cy="267252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6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ES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Aquí se requiere un dispositivo adicional que es el </a:t>
            </a:r>
            <a:r>
              <a:rPr lang="es-ES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modem (modulador-demodulador) </a:t>
            </a:r>
            <a:r>
              <a:rPr lang="es-ES" dirty="0">
                <a:latin typeface="Arial" pitchFamily="34" charset="0"/>
                <a:cs typeface="Arial" pitchFamily="34" charset="0"/>
              </a:rPr>
              <a:t>que convierte los datos a un formato adecuado para enviarse a través de las líneas telefónicas.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ES" dirty="0">
                <a:latin typeface="Arial" pitchFamily="34" charset="0"/>
                <a:cs typeface="Arial" pitchFamily="34" charset="0"/>
              </a:rPr>
              <a:t>El módem puede ser un </a:t>
            </a:r>
            <a:r>
              <a:rPr lang="es-ES" b="1" dirty="0">
                <a:latin typeface="Arial" pitchFamily="34" charset="0"/>
                <a:cs typeface="Arial" pitchFamily="34" charset="0"/>
              </a:rPr>
              <a:t>dispositivo separado</a:t>
            </a:r>
            <a:r>
              <a:rPr lang="es-ES" dirty="0">
                <a:latin typeface="Arial" pitchFamily="34" charset="0"/>
                <a:cs typeface="Arial" pitchFamily="34" charset="0"/>
              </a:rPr>
              <a:t>, como en el diagrama, o puede estar </a:t>
            </a:r>
            <a:r>
              <a:rPr lang="es-ES" b="1" dirty="0">
                <a:latin typeface="Arial" pitchFamily="34" charset="0"/>
                <a:cs typeface="Arial" pitchFamily="34" charset="0"/>
              </a:rPr>
              <a:t>incorporado al ruteador doméstico</a:t>
            </a:r>
            <a:r>
              <a:rPr lang="es-ES" dirty="0">
                <a:latin typeface="Arial" pitchFamily="34" charset="0"/>
                <a:cs typeface="Arial" pitchFamily="34" charset="0"/>
              </a:rPr>
              <a:t>. 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ES" dirty="0">
                <a:latin typeface="Arial" pitchFamily="34" charset="0"/>
                <a:cs typeface="Arial" pitchFamily="34" charset="0"/>
              </a:rPr>
              <a:t>El </a:t>
            </a:r>
            <a:r>
              <a:rPr lang="es-ES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módem</a:t>
            </a:r>
            <a:r>
              <a:rPr lang="es-ES" dirty="0">
                <a:latin typeface="Arial" pitchFamily="34" charset="0"/>
                <a:cs typeface="Arial" pitchFamily="34" charset="0"/>
              </a:rPr>
              <a:t> conecta la red con el proveedor de servicios a través de las </a:t>
            </a:r>
            <a:r>
              <a:rPr lang="es-ES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líneas telefónicas</a:t>
            </a:r>
            <a:r>
              <a:rPr lang="es-ES" dirty="0">
                <a:latin typeface="Arial" pitchFamily="34" charset="0"/>
                <a:cs typeface="Arial" pitchFamily="34" charset="0"/>
              </a:rPr>
              <a:t>.</a:t>
            </a:r>
            <a:endParaRPr lang="es-MX" dirty="0">
              <a:latin typeface="Arial" pitchFamily="34" charset="0"/>
              <a:cs typeface="Arial" pitchFamily="34" charset="0"/>
            </a:endParaRP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s-MX" sz="1800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3078" name="Text Box 6"/>
          <p:cNvSpPr txBox="1">
            <a:spLocks noChangeArrowheads="1"/>
          </p:cNvSpPr>
          <p:nvPr/>
        </p:nvSpPr>
        <p:spPr bwMode="auto">
          <a:xfrm>
            <a:off x="838485" y="188640"/>
            <a:ext cx="7539037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6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ctr">
              <a:spcBef>
                <a:spcPct val="50000"/>
              </a:spcBef>
            </a:pPr>
            <a:r>
              <a:rPr lang="es-MX" sz="3200" b="1" dirty="0">
                <a:solidFill>
                  <a:schemeClr val="accent4">
                    <a:lumMod val="50000"/>
                  </a:scheme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Dom Casual" charset="0"/>
                <a:ea typeface="+mj-ea"/>
                <a:cs typeface="+mj-cs"/>
              </a:rPr>
              <a:t>Digital </a:t>
            </a:r>
            <a:r>
              <a:rPr lang="es-MX" sz="3200" b="1" dirty="0" err="1">
                <a:solidFill>
                  <a:schemeClr val="accent4">
                    <a:lumMod val="50000"/>
                  </a:scheme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Dom Casual" charset="0"/>
                <a:ea typeface="+mj-ea"/>
                <a:cs typeface="+mj-cs"/>
              </a:rPr>
              <a:t>Subscriber</a:t>
            </a:r>
            <a:r>
              <a:rPr lang="es-MX" sz="3200" b="1" dirty="0">
                <a:solidFill>
                  <a:schemeClr val="accent4">
                    <a:lumMod val="50000"/>
                  </a:scheme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Dom Casual" charset="0"/>
                <a:ea typeface="+mj-ea"/>
                <a:cs typeface="+mj-cs"/>
              </a:rPr>
              <a:t> Line (DSL)</a:t>
            </a:r>
            <a:endParaRPr lang="es-MX" sz="1800" dirty="0">
              <a:solidFill>
                <a:schemeClr val="accent4">
                  <a:lumMod val="50000"/>
                </a:schemeClr>
              </a:solidFill>
              <a:effectLst>
                <a:outerShdw blurRad="38100" dist="38100" dir="2700000" algn="tl">
                  <a:srgbClr val="C0C0C0"/>
                </a:outerShdw>
              </a:effectLst>
              <a:latin typeface="Dom Casual" charset="0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620851575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" dur="500"/>
                                        <p:tgtEl>
                                          <p:spTgt spid="266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629" grpId="0"/>
    </p:bld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9" name="Text Box 5"/>
          <p:cNvSpPr txBox="1">
            <a:spLocks noChangeArrowheads="1"/>
          </p:cNvSpPr>
          <p:nvPr/>
        </p:nvSpPr>
        <p:spPr bwMode="auto">
          <a:xfrm>
            <a:off x="368658" y="1412776"/>
            <a:ext cx="8406682" cy="17030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6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just">
              <a:lnSpc>
                <a:spcPct val="150000"/>
              </a:lnSpc>
            </a:pPr>
            <a:r>
              <a:rPr lang="es-ES" sz="180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Internet por cable brinda acceso a Internet a través de las mismas líneas </a:t>
            </a:r>
            <a:r>
              <a:rPr lang="es-ES" sz="18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CATV (Televisión por cable) </a:t>
            </a:r>
            <a:r>
              <a:rPr lang="es-ES" sz="180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que se utilizan para el servicio de televisión. </a:t>
            </a:r>
            <a:r>
              <a:rPr lang="es-ES" sz="1800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Al igual que DSL, aprovecha las líneas ya instaladas y proporciona acceso a Internet sobre ellas.</a:t>
            </a:r>
            <a:endParaRPr lang="es-MX" sz="1800" dirty="0">
              <a:solidFill>
                <a:schemeClr val="accent6">
                  <a:lumMod val="7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3078" name="Text Box 6"/>
          <p:cNvSpPr txBox="1">
            <a:spLocks noChangeArrowheads="1"/>
          </p:cNvSpPr>
          <p:nvPr/>
        </p:nvSpPr>
        <p:spPr bwMode="auto">
          <a:xfrm>
            <a:off x="802480" y="404664"/>
            <a:ext cx="7539037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6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ctr">
              <a:spcBef>
                <a:spcPct val="50000"/>
              </a:spcBef>
            </a:pPr>
            <a:r>
              <a:rPr lang="es-MX" sz="3200" b="1" dirty="0">
                <a:solidFill>
                  <a:schemeClr val="accent4">
                    <a:lumMod val="50000"/>
                  </a:scheme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Dom Casual" charset="0"/>
                <a:ea typeface="+mj-ea"/>
                <a:cs typeface="+mj-cs"/>
              </a:rPr>
              <a:t>Internet por cable</a:t>
            </a:r>
            <a:endParaRPr lang="es-MX" sz="1800" dirty="0">
              <a:solidFill>
                <a:schemeClr val="accent4">
                  <a:lumMod val="50000"/>
                </a:schemeClr>
              </a:solidFill>
              <a:effectLst>
                <a:outerShdw blurRad="38100" dist="38100" dir="2700000" algn="tl">
                  <a:srgbClr val="C0C0C0"/>
                </a:outerShdw>
              </a:effectLst>
              <a:latin typeface="Dom Casual" charset="0"/>
              <a:ea typeface="+mj-ea"/>
              <a:cs typeface="+mj-cs"/>
            </a:endParaRP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5E5DD5C9-76DD-A016-ACC3-B21D2199E57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335883"/>
            <a:ext cx="9144000" cy="34971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7749485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" dur="500"/>
                                        <p:tgtEl>
                                          <p:spTgt spid="266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629" grpId="0"/>
    </p:bld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9" name="Text Box 5"/>
          <p:cNvSpPr txBox="1">
            <a:spLocks noChangeArrowheads="1"/>
          </p:cNvSpPr>
          <p:nvPr/>
        </p:nvSpPr>
        <p:spPr bwMode="auto">
          <a:xfrm>
            <a:off x="107504" y="1340768"/>
            <a:ext cx="8622706" cy="17030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6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ES" sz="180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Al igual que </a:t>
            </a:r>
            <a:r>
              <a:rPr lang="es-ES" sz="1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DSL</a:t>
            </a:r>
            <a:r>
              <a:rPr lang="es-ES" sz="180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, se requiere un </a:t>
            </a:r>
            <a:r>
              <a:rPr lang="es-ES" sz="18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módem por cable </a:t>
            </a:r>
            <a:r>
              <a:rPr lang="es-ES" sz="180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para convertir los datos a un formato adecuado para enviarse a través de los cables CATV. 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ES" sz="180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Al igual que un </a:t>
            </a:r>
            <a:r>
              <a:rPr lang="es-ES" sz="1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módem DSL</a:t>
            </a:r>
            <a:r>
              <a:rPr lang="es-ES" sz="180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, puede ser un </a:t>
            </a:r>
            <a:r>
              <a:rPr lang="es-ES" sz="1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dispositivo separado </a:t>
            </a:r>
            <a:r>
              <a:rPr lang="es-ES" sz="180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o estar </a:t>
            </a:r>
            <a:r>
              <a:rPr lang="es-ES" sz="1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integrado en el ruteador doméstico</a:t>
            </a:r>
            <a:r>
              <a:rPr lang="es-ES" sz="180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.</a:t>
            </a:r>
            <a:endParaRPr lang="es-MX" sz="1800" dirty="0">
              <a:solidFill>
                <a:schemeClr val="accent6">
                  <a:lumMod val="7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3078" name="Text Box 6"/>
          <p:cNvSpPr txBox="1">
            <a:spLocks noChangeArrowheads="1"/>
          </p:cNvSpPr>
          <p:nvPr/>
        </p:nvSpPr>
        <p:spPr bwMode="auto">
          <a:xfrm>
            <a:off x="802481" y="328096"/>
            <a:ext cx="7539037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6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ctr">
              <a:spcBef>
                <a:spcPct val="50000"/>
              </a:spcBef>
            </a:pPr>
            <a:r>
              <a:rPr lang="es-MX" sz="3200" b="1" dirty="0">
                <a:solidFill>
                  <a:schemeClr val="accent4">
                    <a:lumMod val="50000"/>
                  </a:scheme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Dom Casual" charset="0"/>
                <a:ea typeface="+mj-ea"/>
                <a:cs typeface="+mj-cs"/>
              </a:rPr>
              <a:t>Internet por cable</a:t>
            </a:r>
            <a:endParaRPr lang="es-MX" sz="1800" dirty="0">
              <a:solidFill>
                <a:schemeClr val="accent4">
                  <a:lumMod val="50000"/>
                </a:schemeClr>
              </a:solidFill>
              <a:effectLst>
                <a:outerShdw blurRad="38100" dist="38100" dir="2700000" algn="tl">
                  <a:srgbClr val="C0C0C0"/>
                </a:outerShdw>
              </a:effectLst>
              <a:latin typeface="Dom Casual" charset="0"/>
              <a:ea typeface="+mj-ea"/>
              <a:cs typeface="+mj-cs"/>
            </a:endParaRP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5E5DD5C9-76DD-A016-ACC3-B21D2199E57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335883"/>
            <a:ext cx="9144000" cy="34971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2711803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" dur="500"/>
                                        <p:tgtEl>
                                          <p:spTgt spid="266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629" grpId="0"/>
    </p:bld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083" name="Rectangle 3082">
            <a:extLst>
              <a:ext uri="{FF2B5EF4-FFF2-40B4-BE49-F238E27FC236}">
                <a16:creationId xmlns:a16="http://schemas.microsoft.com/office/drawing/2014/main" id="{F0A604E4-7307-451C-93BE-F1F7E1BF3B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914400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85" name="Rectangle 3084">
            <a:extLst>
              <a:ext uri="{FF2B5EF4-FFF2-40B4-BE49-F238E27FC236}">
                <a16:creationId xmlns:a16="http://schemas.microsoft.com/office/drawing/2014/main" id="{F7F3A0AA-35E5-4085-942B-7378390306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5282344"/>
            <a:ext cx="9143997" cy="1590742"/>
          </a:xfrm>
          <a:prstGeom prst="rect">
            <a:avLst/>
          </a:prstGeom>
          <a:gradFill>
            <a:gsLst>
              <a:gs pos="34000">
                <a:srgbClr val="000000">
                  <a:alpha val="96000"/>
                </a:srgbClr>
              </a:gs>
              <a:gs pos="100000">
                <a:schemeClr val="accent1"/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87" name="Rectangle 3086">
            <a:extLst>
              <a:ext uri="{FF2B5EF4-FFF2-40B4-BE49-F238E27FC236}">
                <a16:creationId xmlns:a16="http://schemas.microsoft.com/office/drawing/2014/main" id="{402F5C38-C747-4173-ABBF-656E39E821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3" y="5282344"/>
            <a:ext cx="6086475" cy="1590742"/>
          </a:xfrm>
          <a:prstGeom prst="rect">
            <a:avLst/>
          </a:prstGeom>
          <a:gradFill>
            <a:gsLst>
              <a:gs pos="28000">
                <a:schemeClr val="accent1">
                  <a:lumMod val="75000"/>
                  <a:alpha val="59000"/>
                </a:schemeClr>
              </a:gs>
              <a:gs pos="100000">
                <a:srgbClr val="000000">
                  <a:alpha val="70000"/>
                </a:srgb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89" name="Rectangle 3088">
            <a:extLst>
              <a:ext uri="{FF2B5EF4-FFF2-40B4-BE49-F238E27FC236}">
                <a16:creationId xmlns:a16="http://schemas.microsoft.com/office/drawing/2014/main" id="{E37EECFC-A684-4391-AE85-4CDAF5565F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3" y="5282344"/>
            <a:ext cx="9143998" cy="1590742"/>
          </a:xfrm>
          <a:prstGeom prst="rect">
            <a:avLst/>
          </a:prstGeom>
          <a:gradFill>
            <a:gsLst>
              <a:gs pos="0">
                <a:srgbClr val="000000">
                  <a:alpha val="71765"/>
                </a:srgbClr>
              </a:gs>
              <a:gs pos="100000">
                <a:schemeClr val="accent1">
                  <a:alpha val="0"/>
                </a:schemeClr>
              </a:gs>
            </a:gsLst>
            <a:lin ang="15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78" name="Text Box 6"/>
          <p:cNvSpPr txBox="1">
            <a:spLocks noChangeArrowheads="1"/>
          </p:cNvSpPr>
          <p:nvPr/>
        </p:nvSpPr>
        <p:spPr bwMode="auto">
          <a:xfrm>
            <a:off x="524784" y="5490971"/>
            <a:ext cx="7143559" cy="1159200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lIns="91440" tIns="45720" rIns="91440" bIns="45720" rtlCol="0" anchor="ctr">
            <a:normAutofit/>
          </a:bodyPr>
          <a:lstStyle>
            <a:lvl1pPr>
              <a:defRPr sz="16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3500" b="1" kern="1200" dirty="0" err="1">
                <a:solidFill>
                  <a:srgbClr val="FFFF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+mj-lt"/>
                <a:ea typeface="+mj-ea"/>
                <a:cs typeface="+mj-cs"/>
              </a:rPr>
              <a:t>Conexiones</a:t>
            </a:r>
            <a:r>
              <a:rPr lang="en-US" sz="3500" b="1" kern="1200" dirty="0">
                <a:solidFill>
                  <a:srgbClr val="FFFF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+mj-lt"/>
                <a:ea typeface="+mj-ea"/>
                <a:cs typeface="+mj-cs"/>
              </a:rPr>
              <a:t> a Internet </a:t>
            </a:r>
            <a:r>
              <a:rPr lang="en-US" sz="3500" b="1" kern="1200" dirty="0" err="1">
                <a:solidFill>
                  <a:srgbClr val="FFFF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+mj-lt"/>
                <a:ea typeface="+mj-ea"/>
                <a:cs typeface="+mj-cs"/>
              </a:rPr>
              <a:t>redundantes</a:t>
            </a:r>
            <a:endParaRPr lang="en-US" sz="3500" b="1" kern="1200" dirty="0">
              <a:solidFill>
                <a:srgbClr val="FFFFFF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+mj-lt"/>
              <a:ea typeface="+mj-ea"/>
              <a:cs typeface="+mj-cs"/>
            </a:endParaRPr>
          </a:p>
        </p:txBody>
      </p:sp>
      <p:pic>
        <p:nvPicPr>
          <p:cNvPr id="2" name="Imagen 1" descr="Imagen que contiene interior, tabla, juguete, oficina&#10;&#10;Descripción generada automáticamente">
            <a:extLst>
              <a:ext uri="{FF2B5EF4-FFF2-40B4-BE49-F238E27FC236}">
                <a16:creationId xmlns:a16="http://schemas.microsoft.com/office/drawing/2014/main" id="{B2AF0578-7021-D8BC-DED0-E29F8FDE43A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8447" y="390832"/>
            <a:ext cx="8216570" cy="45191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7194737"/>
      </p:ext>
    </p:extLst>
  </p:cSld>
  <p:clrMapOvr>
    <a:masterClrMapping/>
  </p:clrMapOvr>
  <p:transition/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8" name="Text Box 6"/>
          <p:cNvSpPr txBox="1">
            <a:spLocks noChangeArrowheads="1"/>
          </p:cNvSpPr>
          <p:nvPr/>
        </p:nvSpPr>
        <p:spPr bwMode="auto">
          <a:xfrm>
            <a:off x="737773" y="476672"/>
            <a:ext cx="7539037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6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ctr">
              <a:spcBef>
                <a:spcPct val="50000"/>
              </a:spcBef>
            </a:pPr>
            <a:r>
              <a:rPr lang="es-MX" sz="3200" b="1" dirty="0">
                <a:solidFill>
                  <a:schemeClr val="accent4">
                    <a:lumMod val="50000"/>
                  </a:scheme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Dom Casual" charset="0"/>
                <a:ea typeface="+mj-ea"/>
                <a:cs typeface="+mj-cs"/>
              </a:rPr>
              <a:t>Conexiones a Internet redundantes</a:t>
            </a:r>
            <a:endParaRPr lang="es-MX" sz="1800" dirty="0">
              <a:solidFill>
                <a:schemeClr val="accent4">
                  <a:lumMod val="50000"/>
                </a:schemeClr>
              </a:solidFill>
              <a:effectLst>
                <a:outerShdw blurRad="38100" dist="38100" dir="2700000" algn="tl">
                  <a:srgbClr val="C0C0C0"/>
                </a:outerShdw>
              </a:effectLst>
              <a:latin typeface="Dom Casual" charset="0"/>
              <a:ea typeface="+mj-ea"/>
              <a:cs typeface="+mj-cs"/>
            </a:endParaRPr>
          </a:p>
        </p:txBody>
      </p:sp>
      <p:grpSp>
        <p:nvGrpSpPr>
          <p:cNvPr id="3" name="Grupo 2">
            <a:extLst>
              <a:ext uri="{FF2B5EF4-FFF2-40B4-BE49-F238E27FC236}">
                <a16:creationId xmlns:a16="http://schemas.microsoft.com/office/drawing/2014/main" id="{1F71DBFB-BAE2-A420-4641-A47906F0E1F8}"/>
              </a:ext>
            </a:extLst>
          </p:cNvPr>
          <p:cNvGrpSpPr/>
          <p:nvPr/>
        </p:nvGrpSpPr>
        <p:grpSpPr>
          <a:xfrm>
            <a:off x="944786" y="2840920"/>
            <a:ext cx="7358272" cy="3933056"/>
            <a:chOff x="944786" y="2840920"/>
            <a:chExt cx="7358272" cy="3933056"/>
          </a:xfrm>
        </p:grpSpPr>
        <p:pic>
          <p:nvPicPr>
            <p:cNvPr id="4" name="Imagen 3" descr="Diagrama&#10;&#10;Descripción generada automáticamente">
              <a:extLst>
                <a:ext uri="{FF2B5EF4-FFF2-40B4-BE49-F238E27FC236}">
                  <a16:creationId xmlns:a16="http://schemas.microsoft.com/office/drawing/2014/main" id="{6341A5AA-8205-713C-3387-116BC96C51C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44786" y="2840920"/>
              <a:ext cx="7358272" cy="3933056"/>
            </a:xfrm>
            <a:prstGeom prst="rect">
              <a:avLst/>
            </a:prstGeom>
          </p:spPr>
        </p:pic>
        <p:sp>
          <p:nvSpPr>
            <p:cNvPr id="5" name="Rectángulo 4">
              <a:extLst>
                <a:ext uri="{FF2B5EF4-FFF2-40B4-BE49-F238E27FC236}">
                  <a16:creationId xmlns:a16="http://schemas.microsoft.com/office/drawing/2014/main" id="{FA69A698-3C4A-4F0E-0080-F179A80AC308}"/>
                </a:ext>
              </a:extLst>
            </p:cNvPr>
            <p:cNvSpPr/>
            <p:nvPr/>
          </p:nvSpPr>
          <p:spPr>
            <a:xfrm>
              <a:off x="3203848" y="6165304"/>
              <a:ext cx="2808312" cy="57606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</p:grpSp>
      <p:sp>
        <p:nvSpPr>
          <p:cNvPr id="2" name="Text Box 5">
            <a:extLst>
              <a:ext uri="{FF2B5EF4-FFF2-40B4-BE49-F238E27FC236}">
                <a16:creationId xmlns:a16="http://schemas.microsoft.com/office/drawing/2014/main" id="{10D6E369-67E0-1B4C-FF86-54BAB90A151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11560" y="1412776"/>
            <a:ext cx="7992888" cy="17030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6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just">
              <a:lnSpc>
                <a:spcPct val="150000"/>
              </a:lnSpc>
            </a:pPr>
            <a:r>
              <a:rPr lang="es-ES" sz="180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Para un usuario doméstico, perder la conexión a  Internet no es un problema, es un poco molesto, pero no es un desastre. Sin embargo, para muchas empresas el acceso a Internet es fundamental para sus operaciones. </a:t>
            </a:r>
            <a:endParaRPr lang="es-MX" sz="1800" dirty="0">
              <a:solidFill>
                <a:schemeClr val="accent6">
                  <a:lumMod val="7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7478769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9" name="Text Box 5"/>
          <p:cNvSpPr txBox="1">
            <a:spLocks noChangeArrowheads="1"/>
          </p:cNvSpPr>
          <p:nvPr/>
        </p:nvSpPr>
        <p:spPr bwMode="auto">
          <a:xfrm>
            <a:off x="758681" y="1340768"/>
            <a:ext cx="7773759" cy="268791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6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just">
              <a:lnSpc>
                <a:spcPct val="150000"/>
              </a:lnSpc>
              <a:spcAft>
                <a:spcPts val="1200"/>
              </a:spcAft>
            </a:pPr>
            <a:r>
              <a:rPr lang="es-ES" sz="180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En una empresa, es importante tener </a:t>
            </a:r>
            <a:r>
              <a:rPr lang="es-ES" sz="1800" b="1" dirty="0">
                <a:solidFill>
                  <a:schemeClr val="accent5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conexiones a Internet redundantes </a:t>
            </a:r>
            <a:r>
              <a:rPr lang="es-ES" sz="180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y hay algunos términos que debemos conocer: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ES" sz="18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Single </a:t>
            </a:r>
            <a:r>
              <a:rPr lang="es-ES" sz="1800" b="1" dirty="0" err="1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Homed</a:t>
            </a:r>
            <a:endParaRPr lang="es-ES" sz="1800" b="1" dirty="0">
              <a:solidFill>
                <a:schemeClr val="accent6">
                  <a:lumMod val="75000"/>
                </a:schemeClr>
              </a:solidFill>
              <a:latin typeface="Arial" pitchFamily="34" charset="0"/>
              <a:cs typeface="Arial" pitchFamily="34" charset="0"/>
            </a:endParaRP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ES" sz="18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Dual </a:t>
            </a:r>
            <a:r>
              <a:rPr lang="es-ES" sz="1800" b="1" dirty="0" err="1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Homed</a:t>
            </a:r>
            <a:endParaRPr lang="es-ES" sz="1800" b="1" dirty="0">
              <a:solidFill>
                <a:schemeClr val="accent6">
                  <a:lumMod val="75000"/>
                </a:schemeClr>
              </a:solidFill>
              <a:latin typeface="Arial" pitchFamily="34" charset="0"/>
              <a:cs typeface="Arial" pitchFamily="34" charset="0"/>
            </a:endParaRP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ES" sz="1800" b="1" dirty="0" err="1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Multihhomed</a:t>
            </a:r>
            <a:endParaRPr lang="es-ES" sz="1800" b="1" dirty="0">
              <a:solidFill>
                <a:schemeClr val="accent6">
                  <a:lumMod val="75000"/>
                </a:schemeClr>
              </a:solidFill>
              <a:latin typeface="Arial" pitchFamily="34" charset="0"/>
              <a:cs typeface="Arial" pitchFamily="34" charset="0"/>
            </a:endParaRP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ES" sz="18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Dual </a:t>
            </a:r>
            <a:r>
              <a:rPr lang="es-ES" sz="1800" b="1" dirty="0" err="1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Multihomed</a:t>
            </a:r>
            <a:endParaRPr lang="es-MX" sz="1800" b="1" dirty="0">
              <a:solidFill>
                <a:schemeClr val="accent6">
                  <a:lumMod val="7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3078" name="Text Box 6"/>
          <p:cNvSpPr txBox="1">
            <a:spLocks noChangeArrowheads="1"/>
          </p:cNvSpPr>
          <p:nvPr/>
        </p:nvSpPr>
        <p:spPr bwMode="auto">
          <a:xfrm>
            <a:off x="758681" y="332656"/>
            <a:ext cx="7539037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6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ctr">
              <a:spcBef>
                <a:spcPct val="50000"/>
              </a:spcBef>
            </a:pPr>
            <a:r>
              <a:rPr lang="es-MX" sz="3200" b="1" dirty="0">
                <a:solidFill>
                  <a:schemeClr val="accent4">
                    <a:lumMod val="50000"/>
                  </a:scheme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Dom Casual" charset="0"/>
                <a:ea typeface="+mj-ea"/>
                <a:cs typeface="+mj-cs"/>
              </a:rPr>
              <a:t>Conexiones a Internet redundantes</a:t>
            </a:r>
            <a:endParaRPr lang="es-MX" sz="1800" dirty="0">
              <a:solidFill>
                <a:schemeClr val="accent4">
                  <a:lumMod val="50000"/>
                </a:schemeClr>
              </a:solidFill>
              <a:effectLst>
                <a:outerShdw blurRad="38100" dist="38100" dir="2700000" algn="tl">
                  <a:srgbClr val="C0C0C0"/>
                </a:outerShdw>
              </a:effectLst>
              <a:latin typeface="Dom Casual" charset="0"/>
              <a:ea typeface="+mj-ea"/>
              <a:cs typeface="+mj-cs"/>
            </a:endParaRPr>
          </a:p>
        </p:txBody>
      </p:sp>
      <p:grpSp>
        <p:nvGrpSpPr>
          <p:cNvPr id="2" name="Grupo 1">
            <a:extLst>
              <a:ext uri="{FF2B5EF4-FFF2-40B4-BE49-F238E27FC236}">
                <a16:creationId xmlns:a16="http://schemas.microsoft.com/office/drawing/2014/main" id="{571E106D-BDEE-AD86-B77B-62A18DD49442}"/>
              </a:ext>
            </a:extLst>
          </p:cNvPr>
          <p:cNvGrpSpPr/>
          <p:nvPr/>
        </p:nvGrpSpPr>
        <p:grpSpPr>
          <a:xfrm>
            <a:off x="1979712" y="3278536"/>
            <a:ext cx="6696744" cy="3579464"/>
            <a:chOff x="1979712" y="3278536"/>
            <a:chExt cx="6696744" cy="3579464"/>
          </a:xfrm>
        </p:grpSpPr>
        <p:pic>
          <p:nvPicPr>
            <p:cNvPr id="4" name="Imagen 3" descr="Diagrama&#10;&#10;Descripción generada automáticamente">
              <a:extLst>
                <a:ext uri="{FF2B5EF4-FFF2-40B4-BE49-F238E27FC236}">
                  <a16:creationId xmlns:a16="http://schemas.microsoft.com/office/drawing/2014/main" id="{6341A5AA-8205-713C-3387-116BC96C51C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979712" y="3278536"/>
              <a:ext cx="6696744" cy="3579464"/>
            </a:xfrm>
            <a:prstGeom prst="rect">
              <a:avLst/>
            </a:prstGeom>
          </p:spPr>
        </p:pic>
        <p:sp>
          <p:nvSpPr>
            <p:cNvPr id="5" name="Rectángulo 4">
              <a:extLst>
                <a:ext uri="{FF2B5EF4-FFF2-40B4-BE49-F238E27FC236}">
                  <a16:creationId xmlns:a16="http://schemas.microsoft.com/office/drawing/2014/main" id="{FA69A698-3C4A-4F0E-0080-F179A80AC308}"/>
                </a:ext>
              </a:extLst>
            </p:cNvPr>
            <p:cNvSpPr/>
            <p:nvPr/>
          </p:nvSpPr>
          <p:spPr>
            <a:xfrm>
              <a:off x="3995936" y="6061888"/>
              <a:ext cx="2808312" cy="57606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</p:grpSp>
    </p:spTree>
    <p:extLst>
      <p:ext uri="{BB962C8B-B14F-4D97-AF65-F5344CB8AC3E}">
        <p14:creationId xmlns:p14="http://schemas.microsoft.com/office/powerpoint/2010/main" val="2388769996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" dur="500"/>
                                        <p:tgtEl>
                                          <p:spTgt spid="266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629" grpId="0"/>
    </p:bld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9" name="Text Box 5"/>
          <p:cNvSpPr txBox="1">
            <a:spLocks noChangeArrowheads="1"/>
          </p:cNvSpPr>
          <p:nvPr/>
        </p:nvSpPr>
        <p:spPr bwMode="auto">
          <a:xfrm>
            <a:off x="972488" y="1684121"/>
            <a:ext cx="7432401" cy="17030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6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just">
              <a:lnSpc>
                <a:spcPct val="150000"/>
              </a:lnSpc>
            </a:pPr>
            <a:r>
              <a:rPr lang="es-ES" sz="18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Una conexión a 1 ISP = Single </a:t>
            </a:r>
            <a:r>
              <a:rPr lang="es-ES" sz="1800" b="1" dirty="0" err="1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Homed</a:t>
            </a:r>
            <a:r>
              <a:rPr lang="es-ES" sz="18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. 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ES" sz="180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Esto es como una conexión a Internet doméstica. 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ES" sz="180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Para una empresa, esto no es ideal, porque aquí no hay redundancia. </a:t>
            </a:r>
            <a:endParaRPr lang="es-MX" sz="1800" dirty="0">
              <a:solidFill>
                <a:schemeClr val="tx1">
                  <a:lumMod val="95000"/>
                  <a:lumOff val="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3078" name="Text Box 6"/>
          <p:cNvSpPr txBox="1">
            <a:spLocks noChangeArrowheads="1"/>
          </p:cNvSpPr>
          <p:nvPr/>
        </p:nvSpPr>
        <p:spPr bwMode="auto">
          <a:xfrm>
            <a:off x="948224" y="519572"/>
            <a:ext cx="7539037" cy="86177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6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ctr">
              <a:spcBef>
                <a:spcPct val="50000"/>
              </a:spcBef>
            </a:pPr>
            <a:r>
              <a:rPr lang="es-MX" sz="3200" b="1" dirty="0">
                <a:solidFill>
                  <a:schemeClr val="accent4">
                    <a:lumMod val="50000"/>
                  </a:scheme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Dom Casual" charset="0"/>
                <a:ea typeface="+mj-ea"/>
                <a:cs typeface="+mj-cs"/>
              </a:rPr>
              <a:t>Single </a:t>
            </a:r>
            <a:r>
              <a:rPr lang="es-MX" sz="3200" b="1" dirty="0" err="1">
                <a:solidFill>
                  <a:schemeClr val="accent4">
                    <a:lumMod val="50000"/>
                  </a:scheme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Dom Casual" charset="0"/>
                <a:ea typeface="+mj-ea"/>
                <a:cs typeface="+mj-cs"/>
              </a:rPr>
              <a:t>Homed</a:t>
            </a:r>
            <a:endParaRPr lang="es-MX" sz="3200" b="1" dirty="0">
              <a:solidFill>
                <a:schemeClr val="accent4">
                  <a:lumMod val="50000"/>
                </a:schemeClr>
              </a:solidFill>
              <a:effectLst>
                <a:outerShdw blurRad="38100" dist="38100" dir="2700000" algn="tl">
                  <a:srgbClr val="C0C0C0"/>
                </a:outerShdw>
              </a:effectLst>
              <a:latin typeface="Dom Casual" charset="0"/>
              <a:ea typeface="+mj-ea"/>
              <a:cs typeface="+mj-cs"/>
            </a:endParaRPr>
          </a:p>
          <a:p>
            <a:pPr algn="ctr"/>
            <a:r>
              <a:rPr lang="es-MX" sz="1800" b="1" dirty="0">
                <a:solidFill>
                  <a:schemeClr val="accent3">
                    <a:lumMod val="75000"/>
                  </a:schemeClr>
                </a:solidFill>
                <a:latin typeface="Dom Casual" charset="0"/>
                <a:ea typeface="+mj-ea"/>
                <a:cs typeface="+mj-cs"/>
              </a:rPr>
              <a:t>Conexiones a Internet redundantes</a:t>
            </a:r>
            <a:endParaRPr lang="es-MX" sz="2800" b="1" dirty="0">
              <a:solidFill>
                <a:schemeClr val="accent3">
                  <a:lumMod val="75000"/>
                </a:schemeClr>
              </a:solidFill>
              <a:latin typeface="Dom Casual" charset="0"/>
              <a:ea typeface="+mj-ea"/>
              <a:cs typeface="+mj-cs"/>
            </a:endParaRPr>
          </a:p>
        </p:txBody>
      </p:sp>
      <p:sp>
        <p:nvSpPr>
          <p:cNvPr id="5" name="Rectángulo 4">
            <a:extLst>
              <a:ext uri="{FF2B5EF4-FFF2-40B4-BE49-F238E27FC236}">
                <a16:creationId xmlns:a16="http://schemas.microsoft.com/office/drawing/2014/main" id="{FA69A698-3C4A-4F0E-0080-F179A80AC308}"/>
              </a:ext>
            </a:extLst>
          </p:cNvPr>
          <p:cNvSpPr/>
          <p:nvPr/>
        </p:nvSpPr>
        <p:spPr>
          <a:xfrm>
            <a:off x="3563888" y="6093296"/>
            <a:ext cx="2808312" cy="5760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F882E825-E7E8-474D-578E-35B32236431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31640" y="3718838"/>
            <a:ext cx="6305550" cy="1771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8713438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" dur="500"/>
                                        <p:tgtEl>
                                          <p:spTgt spid="266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629" grpId="0"/>
    </p:bld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9" name="Text Box 5"/>
          <p:cNvSpPr txBox="1">
            <a:spLocks noChangeArrowheads="1"/>
          </p:cNvSpPr>
          <p:nvPr/>
        </p:nvSpPr>
        <p:spPr bwMode="auto">
          <a:xfrm>
            <a:off x="921688" y="1691010"/>
            <a:ext cx="7432401" cy="87203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6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just">
              <a:lnSpc>
                <a:spcPct val="150000"/>
              </a:lnSpc>
            </a:pPr>
            <a:r>
              <a:rPr lang="es-ES" sz="18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Dos conexiones a 1 ISP = Dual </a:t>
            </a:r>
            <a:r>
              <a:rPr lang="es-ES" sz="1800" b="1" dirty="0" err="1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Homed</a:t>
            </a:r>
            <a:r>
              <a:rPr lang="es-ES" sz="18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 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ES" sz="180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Esto proporciona cierta redundancia, pero aún no es ideal.</a:t>
            </a:r>
            <a:endParaRPr lang="es-MX" sz="1800" dirty="0">
              <a:solidFill>
                <a:schemeClr val="tx1">
                  <a:lumMod val="95000"/>
                  <a:lumOff val="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3078" name="Text Box 6"/>
          <p:cNvSpPr txBox="1">
            <a:spLocks noChangeArrowheads="1"/>
          </p:cNvSpPr>
          <p:nvPr/>
        </p:nvSpPr>
        <p:spPr bwMode="auto">
          <a:xfrm>
            <a:off x="948224" y="519572"/>
            <a:ext cx="7539037" cy="86177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6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ctr">
              <a:spcBef>
                <a:spcPct val="50000"/>
              </a:spcBef>
            </a:pPr>
            <a:r>
              <a:rPr lang="es-MX" sz="3200" b="1" dirty="0">
                <a:solidFill>
                  <a:schemeClr val="accent4">
                    <a:lumMod val="50000"/>
                  </a:scheme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Dom Casual" charset="0"/>
                <a:ea typeface="+mj-ea"/>
                <a:cs typeface="+mj-cs"/>
              </a:rPr>
              <a:t>Dual </a:t>
            </a:r>
            <a:r>
              <a:rPr lang="es-MX" sz="3200" b="1" dirty="0" err="1">
                <a:solidFill>
                  <a:schemeClr val="accent4">
                    <a:lumMod val="50000"/>
                  </a:scheme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Dom Casual" charset="0"/>
                <a:ea typeface="+mj-ea"/>
                <a:cs typeface="+mj-cs"/>
              </a:rPr>
              <a:t>Homed</a:t>
            </a:r>
            <a:endParaRPr lang="es-MX" sz="3200" b="1" dirty="0">
              <a:solidFill>
                <a:schemeClr val="accent4">
                  <a:lumMod val="50000"/>
                </a:schemeClr>
              </a:solidFill>
              <a:effectLst>
                <a:outerShdw blurRad="38100" dist="38100" dir="2700000" algn="tl">
                  <a:srgbClr val="C0C0C0"/>
                </a:outerShdw>
              </a:effectLst>
              <a:latin typeface="Dom Casual" charset="0"/>
              <a:ea typeface="+mj-ea"/>
              <a:cs typeface="+mj-cs"/>
            </a:endParaRPr>
          </a:p>
          <a:p>
            <a:pPr algn="ctr"/>
            <a:r>
              <a:rPr lang="es-MX" sz="1800" b="1" dirty="0">
                <a:solidFill>
                  <a:schemeClr val="accent3">
                    <a:lumMod val="75000"/>
                  </a:schemeClr>
                </a:solidFill>
                <a:latin typeface="Dom Casual" charset="0"/>
                <a:ea typeface="+mj-ea"/>
                <a:cs typeface="+mj-cs"/>
              </a:rPr>
              <a:t>Conexiones a Internet redundantes</a:t>
            </a:r>
            <a:endParaRPr lang="es-MX" sz="2800" b="1" dirty="0">
              <a:solidFill>
                <a:schemeClr val="accent3">
                  <a:lumMod val="75000"/>
                </a:schemeClr>
              </a:solidFill>
              <a:latin typeface="Dom Casual" charset="0"/>
              <a:ea typeface="+mj-ea"/>
              <a:cs typeface="+mj-cs"/>
            </a:endParaRPr>
          </a:p>
        </p:txBody>
      </p:sp>
      <p:sp>
        <p:nvSpPr>
          <p:cNvPr id="5" name="Rectángulo 4">
            <a:extLst>
              <a:ext uri="{FF2B5EF4-FFF2-40B4-BE49-F238E27FC236}">
                <a16:creationId xmlns:a16="http://schemas.microsoft.com/office/drawing/2014/main" id="{FA69A698-3C4A-4F0E-0080-F179A80AC308}"/>
              </a:ext>
            </a:extLst>
          </p:cNvPr>
          <p:cNvSpPr/>
          <p:nvPr/>
        </p:nvSpPr>
        <p:spPr>
          <a:xfrm>
            <a:off x="3563888" y="6093296"/>
            <a:ext cx="2808312" cy="5760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0066B73B-ACBB-E0AD-6187-4709952CCA5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38275" y="2854796"/>
            <a:ext cx="6267450" cy="323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3626963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" dur="500"/>
                                        <p:tgtEl>
                                          <p:spTgt spid="266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629" grpId="0"/>
    </p:bld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9" name="Text Box 5"/>
          <p:cNvSpPr txBox="1">
            <a:spLocks noChangeArrowheads="1"/>
          </p:cNvSpPr>
          <p:nvPr/>
        </p:nvSpPr>
        <p:spPr bwMode="auto">
          <a:xfrm>
            <a:off x="755575" y="1340768"/>
            <a:ext cx="7920880" cy="12875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6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just">
              <a:lnSpc>
                <a:spcPct val="150000"/>
              </a:lnSpc>
            </a:pPr>
            <a:r>
              <a:rPr lang="es-ES" sz="18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Una conexión a cada uno de los 2 </a:t>
            </a:r>
            <a:r>
              <a:rPr lang="es-ES" sz="1800" b="1" dirty="0" err="1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ISPs</a:t>
            </a:r>
            <a:r>
              <a:rPr lang="es-ES" sz="18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 = </a:t>
            </a:r>
            <a:r>
              <a:rPr lang="es-ES" sz="1800" b="1" dirty="0" err="1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Multihomed</a:t>
            </a:r>
            <a:r>
              <a:rPr lang="es-ES" sz="18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 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ES" sz="180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Esto mejora la redundancia porque si algo le sucede a un ISP, todavía tiene acceso a Internet a través del otro.</a:t>
            </a:r>
            <a:endParaRPr lang="es-MX" sz="1800" dirty="0">
              <a:solidFill>
                <a:schemeClr val="tx1">
                  <a:lumMod val="95000"/>
                  <a:lumOff val="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3078" name="Text Box 6"/>
          <p:cNvSpPr txBox="1">
            <a:spLocks noChangeArrowheads="1"/>
          </p:cNvSpPr>
          <p:nvPr/>
        </p:nvSpPr>
        <p:spPr bwMode="auto">
          <a:xfrm>
            <a:off x="946497" y="394014"/>
            <a:ext cx="7539037" cy="86177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6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ctr">
              <a:spcBef>
                <a:spcPct val="50000"/>
              </a:spcBef>
            </a:pPr>
            <a:r>
              <a:rPr lang="es-MX" sz="3200" b="1" dirty="0" err="1">
                <a:solidFill>
                  <a:schemeClr val="accent4">
                    <a:lumMod val="50000"/>
                  </a:scheme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Dom Casual" charset="0"/>
                <a:ea typeface="+mj-ea"/>
                <a:cs typeface="+mj-cs"/>
              </a:rPr>
              <a:t>Multihomed</a:t>
            </a:r>
            <a:endParaRPr lang="es-MX" sz="3200" b="1" dirty="0">
              <a:solidFill>
                <a:schemeClr val="accent4">
                  <a:lumMod val="50000"/>
                </a:schemeClr>
              </a:solidFill>
              <a:effectLst>
                <a:outerShdw blurRad="38100" dist="38100" dir="2700000" algn="tl">
                  <a:srgbClr val="C0C0C0"/>
                </a:outerShdw>
              </a:effectLst>
              <a:latin typeface="Dom Casual" charset="0"/>
              <a:ea typeface="+mj-ea"/>
              <a:cs typeface="+mj-cs"/>
            </a:endParaRPr>
          </a:p>
          <a:p>
            <a:pPr algn="ctr"/>
            <a:endParaRPr lang="es-MX" sz="1800" b="1" dirty="0">
              <a:solidFill>
                <a:schemeClr val="accent3">
                  <a:lumMod val="75000"/>
                </a:schemeClr>
              </a:solidFill>
              <a:latin typeface="Dom Casual" charset="0"/>
              <a:ea typeface="+mj-ea"/>
              <a:cs typeface="+mj-cs"/>
            </a:endParaRPr>
          </a:p>
        </p:txBody>
      </p:sp>
      <p:sp>
        <p:nvSpPr>
          <p:cNvPr id="5" name="Rectángulo 4">
            <a:extLst>
              <a:ext uri="{FF2B5EF4-FFF2-40B4-BE49-F238E27FC236}">
                <a16:creationId xmlns:a16="http://schemas.microsoft.com/office/drawing/2014/main" id="{FA69A698-3C4A-4F0E-0080-F179A80AC308}"/>
              </a:ext>
            </a:extLst>
          </p:cNvPr>
          <p:cNvSpPr/>
          <p:nvPr/>
        </p:nvSpPr>
        <p:spPr>
          <a:xfrm>
            <a:off x="3563888" y="6093296"/>
            <a:ext cx="2808312" cy="5760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80956B13-9B6F-AEFF-1C59-FE1BD81896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14462" y="2924944"/>
            <a:ext cx="6315075" cy="3286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6887008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" dur="500"/>
                                        <p:tgtEl>
                                          <p:spTgt spid="266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629" grpId="0"/>
    </p:bld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9" name="Text Box 5"/>
          <p:cNvSpPr txBox="1">
            <a:spLocks noChangeArrowheads="1"/>
          </p:cNvSpPr>
          <p:nvPr/>
        </p:nvSpPr>
        <p:spPr bwMode="auto">
          <a:xfrm>
            <a:off x="755575" y="1484784"/>
            <a:ext cx="7920880" cy="87203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6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just">
              <a:lnSpc>
                <a:spcPct val="150000"/>
              </a:lnSpc>
            </a:pPr>
            <a:r>
              <a:rPr lang="es-ES" sz="18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Dos conexiones a cada uno de los 2 </a:t>
            </a:r>
            <a:r>
              <a:rPr lang="es-ES" sz="1800" b="1" dirty="0" err="1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ISPs</a:t>
            </a:r>
            <a:r>
              <a:rPr lang="es-ES" sz="18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 = Dual </a:t>
            </a:r>
            <a:r>
              <a:rPr lang="es-ES" sz="1800" b="1" dirty="0" err="1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Multihomed</a:t>
            </a:r>
            <a:r>
              <a:rPr lang="es-ES" sz="18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 </a:t>
            </a:r>
          </a:p>
          <a:p>
            <a:pPr marL="285750" indent="-28575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s-ES" sz="180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Esto proporciona la </a:t>
            </a:r>
            <a:r>
              <a:rPr lang="es-ES" sz="180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mayor redundancia.</a:t>
            </a:r>
            <a:endParaRPr lang="es-MX" sz="1800" dirty="0">
              <a:solidFill>
                <a:schemeClr val="tx1">
                  <a:lumMod val="95000"/>
                  <a:lumOff val="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3078" name="Text Box 6"/>
          <p:cNvSpPr txBox="1">
            <a:spLocks noChangeArrowheads="1"/>
          </p:cNvSpPr>
          <p:nvPr/>
        </p:nvSpPr>
        <p:spPr bwMode="auto">
          <a:xfrm>
            <a:off x="946497" y="394014"/>
            <a:ext cx="7539037" cy="86177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6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ctr">
              <a:spcBef>
                <a:spcPct val="50000"/>
              </a:spcBef>
            </a:pPr>
            <a:r>
              <a:rPr lang="es-MX" sz="3200" b="1" dirty="0">
                <a:solidFill>
                  <a:schemeClr val="accent4">
                    <a:lumMod val="50000"/>
                  </a:scheme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Dom Casual" charset="0"/>
                <a:ea typeface="+mj-ea"/>
                <a:cs typeface="+mj-cs"/>
              </a:rPr>
              <a:t>Dual </a:t>
            </a:r>
            <a:r>
              <a:rPr lang="es-MX" sz="3200" b="1" dirty="0" err="1">
                <a:solidFill>
                  <a:schemeClr val="accent4">
                    <a:lumMod val="50000"/>
                  </a:scheme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Dom Casual" charset="0"/>
                <a:ea typeface="+mj-ea"/>
                <a:cs typeface="+mj-cs"/>
              </a:rPr>
              <a:t>Multihomed</a:t>
            </a:r>
            <a:endParaRPr lang="es-MX" sz="3200" b="1" dirty="0">
              <a:solidFill>
                <a:schemeClr val="accent4">
                  <a:lumMod val="50000"/>
                </a:schemeClr>
              </a:solidFill>
              <a:effectLst>
                <a:outerShdw blurRad="38100" dist="38100" dir="2700000" algn="tl">
                  <a:srgbClr val="C0C0C0"/>
                </a:outerShdw>
              </a:effectLst>
              <a:latin typeface="Dom Casual" charset="0"/>
              <a:ea typeface="+mj-ea"/>
              <a:cs typeface="+mj-cs"/>
            </a:endParaRPr>
          </a:p>
          <a:p>
            <a:pPr algn="ctr"/>
            <a:r>
              <a:rPr lang="es-MX" sz="1800" dirty="0">
                <a:solidFill>
                  <a:schemeClr val="accent4">
                    <a:lumMod val="50000"/>
                  </a:scheme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Dom Casual" charset="0"/>
                <a:ea typeface="+mj-ea"/>
                <a:cs typeface="+mj-cs"/>
              </a:rPr>
              <a:t>Conexiones a Internet redundantes</a:t>
            </a:r>
            <a:endParaRPr lang="es-MX" sz="2800" dirty="0">
              <a:solidFill>
                <a:schemeClr val="accent4">
                  <a:lumMod val="50000"/>
                </a:schemeClr>
              </a:solidFill>
              <a:effectLst>
                <a:outerShdw blurRad="38100" dist="38100" dir="2700000" algn="tl">
                  <a:srgbClr val="C0C0C0"/>
                </a:outerShdw>
              </a:effectLst>
              <a:latin typeface="Dom Casual" charset="0"/>
              <a:ea typeface="+mj-ea"/>
              <a:cs typeface="+mj-cs"/>
            </a:endParaRPr>
          </a:p>
        </p:txBody>
      </p:sp>
      <p:sp>
        <p:nvSpPr>
          <p:cNvPr id="5" name="Rectángulo 4">
            <a:extLst>
              <a:ext uri="{FF2B5EF4-FFF2-40B4-BE49-F238E27FC236}">
                <a16:creationId xmlns:a16="http://schemas.microsoft.com/office/drawing/2014/main" id="{FA69A698-3C4A-4F0E-0080-F179A80AC308}"/>
              </a:ext>
            </a:extLst>
          </p:cNvPr>
          <p:cNvSpPr/>
          <p:nvPr/>
        </p:nvSpPr>
        <p:spPr>
          <a:xfrm>
            <a:off x="3563888" y="6093296"/>
            <a:ext cx="2808312" cy="57606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E00E4890-1905-735E-8ED1-CA58E5A6A7B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59632" y="2733913"/>
            <a:ext cx="6624736" cy="35345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7693290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" dur="500"/>
                                        <p:tgtEl>
                                          <p:spTgt spid="266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629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40152" y="4479300"/>
            <a:ext cx="2647960" cy="2185327"/>
          </a:xfrm>
          <a:prstGeom prst="rect">
            <a:avLst/>
          </a:prstGeom>
        </p:spPr>
      </p:pic>
      <p:sp>
        <p:nvSpPr>
          <p:cNvPr id="6" name="Rectangle 3"/>
          <p:cNvSpPr txBox="1">
            <a:spLocks noChangeArrowheads="1"/>
          </p:cNvSpPr>
          <p:nvPr/>
        </p:nvSpPr>
        <p:spPr bwMode="auto">
          <a:xfrm>
            <a:off x="372919" y="1286036"/>
            <a:ext cx="8398162" cy="379322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2075" tIns="46038" rIns="92075" bIns="46038"/>
          <a:lstStyle>
            <a:lvl1pPr marL="342900" indent="-342900">
              <a:defRPr sz="16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just">
              <a:lnSpc>
                <a:spcPct val="150000"/>
              </a:lnSpc>
              <a:spcBef>
                <a:spcPts val="1200"/>
              </a:spcBef>
              <a:buClr>
                <a:schemeClr val="tx2"/>
              </a:buClr>
              <a:buSzPct val="70000"/>
              <a:buFont typeface="Wingdings" pitchFamily="2" charset="2"/>
              <a:buChar char="¡"/>
            </a:pPr>
            <a:r>
              <a:rPr lang="es-ES" sz="1800" dirty="0">
                <a:solidFill>
                  <a:schemeClr val="bg2">
                    <a:lumMod val="25000"/>
                  </a:schemeClr>
                </a:solidFill>
                <a:latin typeface="+mn-lt"/>
              </a:rPr>
              <a:t>Se extienden sobre una </a:t>
            </a:r>
            <a:r>
              <a:rPr lang="es-ES" sz="1800" b="1" dirty="0">
                <a:solidFill>
                  <a:schemeClr val="accent6">
                    <a:lumMod val="75000"/>
                  </a:schemeClr>
                </a:solidFill>
                <a:latin typeface="+mn-lt"/>
              </a:rPr>
              <a:t>gran área geográfica</a:t>
            </a:r>
            <a:r>
              <a:rPr lang="es-ES" sz="1800" dirty="0">
                <a:solidFill>
                  <a:schemeClr val="bg2">
                    <a:lumMod val="25000"/>
                  </a:schemeClr>
                </a:solidFill>
                <a:latin typeface="+mn-lt"/>
              </a:rPr>
              <a:t>. Por ejemplo: Entre ciudades, países y continentes.</a:t>
            </a:r>
            <a:r>
              <a:rPr lang="es-MX" sz="1800" dirty="0">
                <a:solidFill>
                  <a:schemeClr val="bg2">
                    <a:lumMod val="25000"/>
                  </a:schemeClr>
                </a:solidFill>
                <a:latin typeface="+mn-lt"/>
              </a:rPr>
              <a:t> </a:t>
            </a:r>
          </a:p>
          <a:p>
            <a:pPr algn="just">
              <a:lnSpc>
                <a:spcPct val="150000"/>
              </a:lnSpc>
              <a:spcBef>
                <a:spcPts val="1200"/>
              </a:spcBef>
              <a:buClr>
                <a:schemeClr val="tx2"/>
              </a:buClr>
              <a:buSzPct val="70000"/>
              <a:buFont typeface="Wingdings" pitchFamily="2" charset="2"/>
              <a:buChar char="¡"/>
            </a:pPr>
            <a:r>
              <a:rPr lang="es-MX" sz="1800" dirty="0">
                <a:solidFill>
                  <a:schemeClr val="bg2">
                    <a:lumMod val="25000"/>
                  </a:schemeClr>
                </a:solidFill>
                <a:latin typeface="+mn-lt"/>
              </a:rPr>
              <a:t>Su tamaño puede oscilar entre </a:t>
            </a:r>
            <a:r>
              <a:rPr lang="es-MX" sz="1800" b="1" dirty="0">
                <a:solidFill>
                  <a:schemeClr val="accent6">
                    <a:lumMod val="75000"/>
                  </a:schemeClr>
                </a:solidFill>
                <a:latin typeface="+mn-lt"/>
              </a:rPr>
              <a:t>100 y 1000 kilómetros. </a:t>
            </a:r>
            <a:endParaRPr lang="es-ES_tradnl" sz="1800" b="1" dirty="0">
              <a:solidFill>
                <a:schemeClr val="accent6">
                  <a:lumMod val="75000"/>
                </a:schemeClr>
              </a:solidFill>
              <a:latin typeface="+mn-lt"/>
            </a:endParaRPr>
          </a:p>
          <a:p>
            <a:pPr algn="just">
              <a:lnSpc>
                <a:spcPct val="150000"/>
              </a:lnSpc>
              <a:spcBef>
                <a:spcPts val="1200"/>
              </a:spcBef>
              <a:buClr>
                <a:schemeClr val="tx2"/>
              </a:buClr>
              <a:buSzPct val="70000"/>
              <a:buFont typeface="Wingdings" pitchFamily="2" charset="2"/>
              <a:buChar char="¡"/>
            </a:pPr>
            <a:r>
              <a:rPr lang="es-MX" sz="1800" dirty="0">
                <a:solidFill>
                  <a:schemeClr val="bg2">
                    <a:lumMod val="25000"/>
                  </a:schemeClr>
                </a:solidFill>
                <a:latin typeface="+mn-lt"/>
              </a:rPr>
              <a:t>Se utilizan para conectar </a:t>
            </a:r>
            <a:r>
              <a:rPr lang="es-MX" sz="1800" b="1" dirty="0" err="1">
                <a:solidFill>
                  <a:schemeClr val="accent6">
                    <a:lumMod val="75000"/>
                  </a:schemeClr>
                </a:solidFill>
                <a:latin typeface="+mn-lt"/>
              </a:rPr>
              <a:t>LANs</a:t>
            </a:r>
            <a:r>
              <a:rPr lang="es-MX" sz="1800" b="1" dirty="0">
                <a:solidFill>
                  <a:schemeClr val="accent6">
                    <a:lumMod val="75000"/>
                  </a:schemeClr>
                </a:solidFill>
                <a:latin typeface="+mn-lt"/>
              </a:rPr>
              <a:t> geográficamente distantes</a:t>
            </a:r>
            <a:r>
              <a:rPr lang="es-MX" sz="1800" dirty="0">
                <a:solidFill>
                  <a:schemeClr val="bg2">
                    <a:lumMod val="25000"/>
                  </a:schemeClr>
                </a:solidFill>
                <a:latin typeface="+mn-lt"/>
              </a:rPr>
              <a:t>. </a:t>
            </a:r>
            <a:r>
              <a:rPr lang="es-ES" sz="1800" dirty="0">
                <a:solidFill>
                  <a:schemeClr val="bg2">
                    <a:lumMod val="25000"/>
                  </a:schemeClr>
                </a:solidFill>
                <a:latin typeface="+mn-lt"/>
              </a:rPr>
              <a:t>Por ejemplo, para conectar dos oficinas que se encuentran en diferentes ciudades o países.</a:t>
            </a:r>
            <a:endParaRPr lang="es-MX" sz="1800" dirty="0">
              <a:solidFill>
                <a:schemeClr val="bg2">
                  <a:lumMod val="25000"/>
                </a:schemeClr>
              </a:solidFill>
              <a:latin typeface="+mn-lt"/>
            </a:endParaRPr>
          </a:p>
          <a:p>
            <a:pPr algn="just">
              <a:lnSpc>
                <a:spcPct val="150000"/>
              </a:lnSpc>
              <a:spcBef>
                <a:spcPts val="1200"/>
              </a:spcBef>
              <a:buClr>
                <a:schemeClr val="tx2"/>
              </a:buClr>
              <a:buSzPct val="70000"/>
              <a:buFont typeface="Wingdings" pitchFamily="2" charset="2"/>
              <a:buChar char="¡"/>
            </a:pPr>
            <a:r>
              <a:rPr lang="es-MX" sz="1800" dirty="0">
                <a:solidFill>
                  <a:schemeClr val="bg2">
                    <a:lumMod val="25000"/>
                  </a:schemeClr>
                </a:solidFill>
                <a:latin typeface="+mn-lt"/>
              </a:rPr>
              <a:t>Suelen pertenecer a una organización. Son similares a un sistema bancario, donde cientos de sucursales en diferentes ciudades están conectadas entre sí para compartir sus datos oficiales.</a:t>
            </a:r>
          </a:p>
        </p:txBody>
      </p:sp>
      <p:sp>
        <p:nvSpPr>
          <p:cNvPr id="7" name="Rectangle 6"/>
          <p:cNvSpPr>
            <a:spLocks noChangeArrowheads="1"/>
          </p:cNvSpPr>
          <p:nvPr/>
        </p:nvSpPr>
        <p:spPr bwMode="auto">
          <a:xfrm>
            <a:off x="372919" y="5079258"/>
            <a:ext cx="5063177" cy="132128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2075" tIns="46038" rIns="92075" bIns="46038"/>
          <a:lstStyle/>
          <a:p>
            <a:pPr marL="342900" lvl="1" indent="-342900">
              <a:lnSpc>
                <a:spcPct val="150000"/>
              </a:lnSpc>
              <a:spcBef>
                <a:spcPts val="1200"/>
              </a:spcBef>
              <a:buClr>
                <a:schemeClr val="tx2"/>
              </a:buClr>
              <a:buSzPct val="70000"/>
              <a:buFont typeface="Wingdings" pitchFamily="2" charset="2"/>
              <a:buChar char="¡"/>
            </a:pPr>
            <a:r>
              <a:rPr lang="es-ES" dirty="0">
                <a:solidFill>
                  <a:schemeClr val="bg2">
                    <a:lumMod val="25000"/>
                  </a:schemeClr>
                </a:solidFill>
              </a:rPr>
              <a:t>Utilizan una </a:t>
            </a:r>
            <a:r>
              <a:rPr lang="es-ES" b="1" dirty="0">
                <a:solidFill>
                  <a:schemeClr val="accent6">
                    <a:lumMod val="75000"/>
                  </a:schemeClr>
                </a:solidFill>
              </a:rPr>
              <a:t>velocidad de transmisión más baja </a:t>
            </a:r>
            <a:r>
              <a:rPr lang="es-ES" dirty="0">
                <a:solidFill>
                  <a:schemeClr val="bg2">
                    <a:lumMod val="25000"/>
                  </a:schemeClr>
                </a:solidFill>
              </a:rPr>
              <a:t>que las redes de área</a:t>
            </a:r>
            <a:r>
              <a:rPr lang="es-ES_tradnl" dirty="0">
                <a:solidFill>
                  <a:schemeClr val="bg2">
                    <a:lumMod val="25000"/>
                  </a:schemeClr>
                </a:solidFill>
              </a:rPr>
              <a:t> </a:t>
            </a:r>
            <a:r>
              <a:rPr lang="es-ES" dirty="0">
                <a:solidFill>
                  <a:schemeClr val="bg2">
                    <a:lumMod val="25000"/>
                  </a:schemeClr>
                </a:solidFill>
              </a:rPr>
              <a:t>local.</a:t>
            </a:r>
          </a:p>
        </p:txBody>
      </p:sp>
      <p:sp>
        <p:nvSpPr>
          <p:cNvPr id="2" name="Rectangle 2">
            <a:extLst>
              <a:ext uri="{FF2B5EF4-FFF2-40B4-BE49-F238E27FC236}">
                <a16:creationId xmlns:a16="http://schemas.microsoft.com/office/drawing/2014/main" id="{C951720C-5AAF-2912-D5A7-30F68FA3EC70}"/>
              </a:ext>
            </a:extLst>
          </p:cNvPr>
          <p:cNvSpPr txBox="1">
            <a:spLocks noChangeArrowheads="1"/>
          </p:cNvSpPr>
          <p:nvPr/>
        </p:nvSpPr>
        <p:spPr>
          <a:xfrm>
            <a:off x="35496" y="44624"/>
            <a:ext cx="8964488" cy="1241412"/>
          </a:xfrm>
          <a:prstGeom prst="rect">
            <a:avLst/>
          </a:prstGeom>
        </p:spPr>
        <p:txBody>
          <a:bodyPr vert="horz" lIns="92075" tIns="46038" rIns="92075" bIns="46038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ts val="4000"/>
              </a:lnSpc>
              <a:defRPr/>
            </a:pPr>
            <a:r>
              <a:rPr lang="es-ES_tradnl" sz="3200" dirty="0">
                <a:solidFill>
                  <a:srgbClr val="3333CC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Dom Casual" charset="0"/>
              </a:rPr>
              <a:t> </a:t>
            </a:r>
            <a:r>
              <a:rPr lang="es-ES_tradnl" sz="3200" b="1" dirty="0">
                <a:solidFill>
                  <a:schemeClr val="accent4">
                    <a:lumMod val="50000"/>
                  </a:scheme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Dom Casual" charset="0"/>
              </a:rPr>
              <a:t>Redes de Área Amplia (WAN)</a:t>
            </a:r>
          </a:p>
          <a:p>
            <a:pPr>
              <a:lnSpc>
                <a:spcPts val="4000"/>
              </a:lnSpc>
              <a:defRPr/>
            </a:pPr>
            <a:r>
              <a:rPr lang="es-MX" sz="2400" b="1" dirty="0">
                <a:solidFill>
                  <a:schemeClr val="accent3">
                    <a:lumMod val="75000"/>
                  </a:schemeClr>
                </a:solidFill>
              </a:rPr>
              <a:t>(Wide </a:t>
            </a:r>
            <a:r>
              <a:rPr lang="es-MX" sz="2400" b="1" dirty="0" err="1">
                <a:solidFill>
                  <a:schemeClr val="accent3">
                    <a:lumMod val="75000"/>
                  </a:schemeClr>
                </a:solidFill>
              </a:rPr>
              <a:t>Area</a:t>
            </a:r>
            <a:r>
              <a:rPr lang="es-MX" sz="2400" b="1" dirty="0">
                <a:solidFill>
                  <a:schemeClr val="accent3">
                    <a:lumMod val="75000"/>
                  </a:schemeClr>
                </a:solidFill>
              </a:rPr>
              <a:t> Network)</a:t>
            </a:r>
            <a:endParaRPr lang="es-ES_tradnl" sz="3200" b="1" dirty="0">
              <a:solidFill>
                <a:schemeClr val="accent3">
                  <a:lumMod val="75000"/>
                </a:schemeClr>
              </a:solidFill>
              <a:effectLst>
                <a:outerShdw blurRad="38100" dist="38100" dir="2700000" algn="tl">
                  <a:srgbClr val="C0C0C0"/>
                </a:outerShdw>
              </a:effectLst>
              <a:latin typeface="Dom Casu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201430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9" name="Text Box 5"/>
          <p:cNvSpPr txBox="1">
            <a:spLocks noChangeArrowheads="1"/>
          </p:cNvSpPr>
          <p:nvPr/>
        </p:nvSpPr>
        <p:spPr bwMode="auto">
          <a:xfrm>
            <a:off x="827584" y="1356956"/>
            <a:ext cx="7621948" cy="17030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6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just">
              <a:lnSpc>
                <a:spcPct val="150000"/>
              </a:lnSpc>
            </a:pPr>
            <a:r>
              <a:rPr lang="es-ES" sz="180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Aunque </a:t>
            </a:r>
            <a:r>
              <a:rPr lang="es-ES" sz="1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Internet </a:t>
            </a:r>
            <a:r>
              <a:rPr lang="es-ES" sz="180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en sí misma puede considerarse una WAN, el término WAN se usa normalmente para referirse a las </a:t>
            </a:r>
            <a:r>
              <a:rPr lang="es-ES" sz="18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conexiones privadas de una empresa que conecta sus oficinas, centros de datos y otros sitios entre sí</a:t>
            </a:r>
            <a:r>
              <a:rPr lang="es-ES" sz="180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. </a:t>
            </a:r>
            <a:endParaRPr lang="es-MX" sz="1800" dirty="0">
              <a:solidFill>
                <a:schemeClr val="accent6">
                  <a:lumMod val="7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494321A2-E132-2057-9392-2CFB602A1A1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03941" y="3140968"/>
            <a:ext cx="5936117" cy="3096344"/>
          </a:xfrm>
          <a:prstGeom prst="rect">
            <a:avLst/>
          </a:prstGeom>
        </p:spPr>
      </p:pic>
      <p:sp>
        <p:nvSpPr>
          <p:cNvPr id="2" name="Rectangle 2">
            <a:extLst>
              <a:ext uri="{FF2B5EF4-FFF2-40B4-BE49-F238E27FC236}">
                <a16:creationId xmlns:a16="http://schemas.microsoft.com/office/drawing/2014/main" id="{E800AB10-23F0-939A-8878-72C20E4E29DF}"/>
              </a:ext>
            </a:extLst>
          </p:cNvPr>
          <p:cNvSpPr txBox="1">
            <a:spLocks noChangeArrowheads="1"/>
          </p:cNvSpPr>
          <p:nvPr/>
        </p:nvSpPr>
        <p:spPr>
          <a:xfrm>
            <a:off x="35496" y="44624"/>
            <a:ext cx="8964488" cy="1241412"/>
          </a:xfrm>
          <a:prstGeom prst="rect">
            <a:avLst/>
          </a:prstGeom>
        </p:spPr>
        <p:txBody>
          <a:bodyPr vert="horz" lIns="92075" tIns="46038" rIns="92075" bIns="46038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ts val="4000"/>
              </a:lnSpc>
              <a:defRPr/>
            </a:pPr>
            <a:r>
              <a:rPr lang="es-ES_tradnl" sz="3200" dirty="0">
                <a:solidFill>
                  <a:srgbClr val="3333CC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Dom Casual" charset="0"/>
              </a:rPr>
              <a:t> </a:t>
            </a:r>
            <a:r>
              <a:rPr lang="es-ES_tradnl" sz="3200" b="1" dirty="0">
                <a:solidFill>
                  <a:schemeClr val="accent4">
                    <a:lumMod val="50000"/>
                  </a:scheme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Dom Casual" charset="0"/>
              </a:rPr>
              <a:t>Redes de Área Amplia (WAN)</a:t>
            </a:r>
          </a:p>
          <a:p>
            <a:pPr>
              <a:lnSpc>
                <a:spcPts val="4000"/>
              </a:lnSpc>
              <a:defRPr/>
            </a:pPr>
            <a:r>
              <a:rPr lang="es-MX" sz="2400" b="1" dirty="0">
                <a:solidFill>
                  <a:schemeClr val="accent3">
                    <a:lumMod val="75000"/>
                  </a:schemeClr>
                </a:solidFill>
              </a:rPr>
              <a:t>(Wide </a:t>
            </a:r>
            <a:r>
              <a:rPr lang="es-MX" sz="2400" b="1" dirty="0" err="1">
                <a:solidFill>
                  <a:schemeClr val="accent3">
                    <a:lumMod val="75000"/>
                  </a:schemeClr>
                </a:solidFill>
              </a:rPr>
              <a:t>Area</a:t>
            </a:r>
            <a:r>
              <a:rPr lang="es-MX" sz="2400" b="1" dirty="0">
                <a:solidFill>
                  <a:schemeClr val="accent3">
                    <a:lumMod val="75000"/>
                  </a:schemeClr>
                </a:solidFill>
              </a:rPr>
              <a:t> Network)</a:t>
            </a:r>
            <a:endParaRPr lang="es-ES_tradnl" sz="3200" b="1" dirty="0">
              <a:solidFill>
                <a:schemeClr val="accent3">
                  <a:lumMod val="75000"/>
                </a:schemeClr>
              </a:solidFill>
              <a:effectLst>
                <a:outerShdw blurRad="38100" dist="38100" dir="2700000" algn="tl">
                  <a:srgbClr val="C0C0C0"/>
                </a:outerShdw>
              </a:effectLst>
              <a:latin typeface="Dom Casu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20531410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" dur="500"/>
                                        <p:tgtEl>
                                          <p:spTgt spid="266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629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9" name="Text Box 5"/>
          <p:cNvSpPr txBox="1">
            <a:spLocks noChangeArrowheads="1"/>
          </p:cNvSpPr>
          <p:nvPr/>
        </p:nvSpPr>
        <p:spPr bwMode="auto">
          <a:xfrm>
            <a:off x="766477" y="1458098"/>
            <a:ext cx="7837971" cy="87203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6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just">
              <a:lnSpc>
                <a:spcPct val="150000"/>
              </a:lnSpc>
            </a:pPr>
            <a:r>
              <a:rPr lang="es-ES" sz="180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En redes públicas compartidas como Internet, las </a:t>
            </a:r>
            <a:r>
              <a:rPr lang="es-ES" sz="18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VPN (redes privadas virtuales) </a:t>
            </a:r>
            <a:r>
              <a:rPr lang="es-ES" sz="180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se pueden usar para crear conexiones WAN privadas.</a:t>
            </a:r>
            <a:endParaRPr lang="es-MX" sz="1800" dirty="0">
              <a:solidFill>
                <a:schemeClr val="tx1">
                  <a:lumMod val="95000"/>
                  <a:lumOff val="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3078" name="Text Box 6"/>
          <p:cNvSpPr txBox="1">
            <a:spLocks noChangeArrowheads="1"/>
          </p:cNvSpPr>
          <p:nvPr/>
        </p:nvSpPr>
        <p:spPr bwMode="auto">
          <a:xfrm>
            <a:off x="766475" y="476672"/>
            <a:ext cx="7539037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6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ctr">
              <a:spcBef>
                <a:spcPct val="50000"/>
              </a:spcBef>
            </a:pPr>
            <a:r>
              <a:rPr lang="es-MX" sz="3200" b="1" dirty="0">
                <a:solidFill>
                  <a:schemeClr val="accent4">
                    <a:lumMod val="50000"/>
                  </a:scheme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Dom Casual" charset="0"/>
                <a:ea typeface="+mj-ea"/>
                <a:cs typeface="+mj-cs"/>
              </a:rPr>
              <a:t>Redes de Área Amplia (WAN)</a:t>
            </a: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9158A90F-81A6-A638-6384-FEEE791CCE3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9913" y="2908284"/>
            <a:ext cx="6472163" cy="20489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9780324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6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" dur="500"/>
                                        <p:tgtEl>
                                          <p:spTgt spid="266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629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083" name="Rectangle 3082">
            <a:extLst>
              <a:ext uri="{FF2B5EF4-FFF2-40B4-BE49-F238E27FC236}">
                <a16:creationId xmlns:a16="http://schemas.microsoft.com/office/drawing/2014/main" id="{F0A604E4-7307-451C-93BE-F1F7E1BF3B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914400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85" name="Rectangle 3084">
            <a:extLst>
              <a:ext uri="{FF2B5EF4-FFF2-40B4-BE49-F238E27FC236}">
                <a16:creationId xmlns:a16="http://schemas.microsoft.com/office/drawing/2014/main" id="{F7F3A0AA-35E5-4085-942B-7378390306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5282344"/>
            <a:ext cx="9143997" cy="1590742"/>
          </a:xfrm>
          <a:prstGeom prst="rect">
            <a:avLst/>
          </a:prstGeom>
          <a:gradFill>
            <a:gsLst>
              <a:gs pos="34000">
                <a:srgbClr val="000000">
                  <a:alpha val="96000"/>
                </a:srgbClr>
              </a:gs>
              <a:gs pos="100000">
                <a:schemeClr val="accent1"/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87" name="Rectangle 3086">
            <a:extLst>
              <a:ext uri="{FF2B5EF4-FFF2-40B4-BE49-F238E27FC236}">
                <a16:creationId xmlns:a16="http://schemas.microsoft.com/office/drawing/2014/main" id="{402F5C38-C747-4173-ABBF-656E39E821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3" y="5282344"/>
            <a:ext cx="6086475" cy="1590742"/>
          </a:xfrm>
          <a:prstGeom prst="rect">
            <a:avLst/>
          </a:prstGeom>
          <a:gradFill>
            <a:gsLst>
              <a:gs pos="28000">
                <a:schemeClr val="accent1">
                  <a:lumMod val="75000"/>
                  <a:alpha val="59000"/>
                </a:schemeClr>
              </a:gs>
              <a:gs pos="100000">
                <a:srgbClr val="000000">
                  <a:alpha val="70000"/>
                </a:srgbClr>
              </a:gs>
            </a:gsLst>
            <a:lin ang="11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89" name="Rectangle 3088">
            <a:extLst>
              <a:ext uri="{FF2B5EF4-FFF2-40B4-BE49-F238E27FC236}">
                <a16:creationId xmlns:a16="http://schemas.microsoft.com/office/drawing/2014/main" id="{E37EECFC-A684-4391-AE85-4CDAF5565F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3" y="5282344"/>
            <a:ext cx="9143998" cy="1590742"/>
          </a:xfrm>
          <a:prstGeom prst="rect">
            <a:avLst/>
          </a:prstGeom>
          <a:gradFill>
            <a:gsLst>
              <a:gs pos="0">
                <a:srgbClr val="000000">
                  <a:alpha val="71765"/>
                </a:srgbClr>
              </a:gs>
              <a:gs pos="100000">
                <a:schemeClr val="accent1">
                  <a:alpha val="0"/>
                </a:schemeClr>
              </a:gs>
            </a:gsLst>
            <a:lin ang="15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78" name="Text Box 6"/>
          <p:cNvSpPr txBox="1">
            <a:spLocks noChangeArrowheads="1"/>
          </p:cNvSpPr>
          <p:nvPr/>
        </p:nvSpPr>
        <p:spPr bwMode="auto">
          <a:xfrm>
            <a:off x="524785" y="5490971"/>
            <a:ext cx="5221554" cy="1159200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lIns="91440" tIns="45720" rIns="91440" bIns="45720" rtlCol="0" anchor="ctr">
            <a:normAutofit/>
          </a:bodyPr>
          <a:lstStyle>
            <a:lvl1pPr>
              <a:defRPr sz="16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3500" b="1" dirty="0" err="1">
                <a:solidFill>
                  <a:srgbClr val="FFFF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+mj-lt"/>
                <a:ea typeface="+mj-ea"/>
                <a:cs typeface="+mj-cs"/>
              </a:rPr>
              <a:t>Líneas</a:t>
            </a:r>
            <a:r>
              <a:rPr lang="en-US" sz="3500" b="1" dirty="0">
                <a:solidFill>
                  <a:srgbClr val="FFFF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+mj-lt"/>
                <a:ea typeface="+mj-ea"/>
                <a:cs typeface="+mj-cs"/>
              </a:rPr>
              <a:t> </a:t>
            </a:r>
            <a:r>
              <a:rPr lang="en-US" sz="3500" b="1" dirty="0" err="1">
                <a:solidFill>
                  <a:srgbClr val="FFFFFF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+mj-lt"/>
                <a:ea typeface="+mj-ea"/>
                <a:cs typeface="+mj-cs"/>
              </a:rPr>
              <a:t>arrendadas</a:t>
            </a:r>
            <a:endParaRPr lang="en-US" sz="3500" b="1" kern="1200" dirty="0">
              <a:solidFill>
                <a:srgbClr val="FFFFFF"/>
              </a:solidFill>
              <a:effectLst>
                <a:outerShdw blurRad="38100" dist="38100" dir="2700000" algn="tl">
                  <a:srgbClr val="C0C0C0"/>
                </a:outerShdw>
              </a:effectLst>
              <a:latin typeface="+mj-lt"/>
              <a:ea typeface="+mj-ea"/>
              <a:cs typeface="+mj-cs"/>
            </a:endParaRPr>
          </a:p>
        </p:txBody>
      </p:sp>
      <p:pic>
        <p:nvPicPr>
          <p:cNvPr id="2" name="Imagen 1" descr="Imagen que contiene interior, tabla, juguete, oficina&#10;&#10;Descripción generada automáticamente">
            <a:extLst>
              <a:ext uri="{FF2B5EF4-FFF2-40B4-BE49-F238E27FC236}">
                <a16:creationId xmlns:a16="http://schemas.microsoft.com/office/drawing/2014/main" id="{B2AF0578-7021-D8BC-DED0-E29F8FDE43A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8447" y="390832"/>
            <a:ext cx="8216570" cy="45191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0095928"/>
      </p:ext>
    </p:extLst>
  </p:cSld>
  <p:clrMapOvr>
    <a:masterClrMapping/>
  </p:clrMapOvr>
  <p:transition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8" name="Text Box 6"/>
          <p:cNvSpPr txBox="1">
            <a:spLocks noChangeArrowheads="1"/>
          </p:cNvSpPr>
          <p:nvPr/>
        </p:nvSpPr>
        <p:spPr bwMode="auto">
          <a:xfrm>
            <a:off x="766475" y="96145"/>
            <a:ext cx="7539037" cy="86177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6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ctr">
              <a:spcBef>
                <a:spcPct val="50000"/>
              </a:spcBef>
            </a:pPr>
            <a:r>
              <a:rPr lang="es-MX" sz="3200" b="1" dirty="0">
                <a:solidFill>
                  <a:schemeClr val="accent4">
                    <a:lumMod val="50000"/>
                  </a:scheme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Dom Casual" charset="0"/>
                <a:ea typeface="+mj-ea"/>
                <a:cs typeface="+mj-cs"/>
              </a:rPr>
              <a:t>WAN sobre conexión dedicada </a:t>
            </a:r>
          </a:p>
          <a:p>
            <a:pPr algn="ctr"/>
            <a:r>
              <a:rPr lang="es-MX" sz="1800" b="1" dirty="0">
                <a:solidFill>
                  <a:schemeClr val="accent3">
                    <a:lumMod val="75000"/>
                  </a:schemeClr>
                </a:solidFill>
                <a:latin typeface="Dom Casual" charset="0"/>
                <a:ea typeface="+mj-ea"/>
                <a:cs typeface="+mj-cs"/>
              </a:rPr>
              <a:t>(línea arrendada – </a:t>
            </a:r>
            <a:r>
              <a:rPr lang="es-MX" sz="1800" b="1" dirty="0" err="1">
                <a:solidFill>
                  <a:schemeClr val="accent3">
                    <a:lumMod val="75000"/>
                  </a:schemeClr>
                </a:solidFill>
                <a:latin typeface="Dom Casual" charset="0"/>
                <a:ea typeface="+mj-ea"/>
                <a:cs typeface="+mj-cs"/>
              </a:rPr>
              <a:t>Leased</a:t>
            </a:r>
            <a:r>
              <a:rPr lang="es-MX" sz="1800" b="1" dirty="0">
                <a:solidFill>
                  <a:schemeClr val="accent3">
                    <a:lumMod val="75000"/>
                  </a:schemeClr>
                </a:solidFill>
                <a:latin typeface="Dom Casual" charset="0"/>
                <a:ea typeface="+mj-ea"/>
                <a:cs typeface="+mj-cs"/>
              </a:rPr>
              <a:t> line)</a:t>
            </a: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E4626426-F9D3-F529-A184-579EC61354C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524844"/>
            <a:ext cx="9144000" cy="4359701"/>
          </a:xfrm>
          <a:prstGeom prst="rect">
            <a:avLst/>
          </a:prstGeom>
        </p:spPr>
      </p:pic>
      <p:sp>
        <p:nvSpPr>
          <p:cNvPr id="2" name="Text Box 5">
            <a:extLst>
              <a:ext uri="{FF2B5EF4-FFF2-40B4-BE49-F238E27FC236}">
                <a16:creationId xmlns:a16="http://schemas.microsoft.com/office/drawing/2014/main" id="{B16D6172-4C79-847C-A34A-762F4133D27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59528" y="1196752"/>
            <a:ext cx="8352929" cy="1154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1600">
                <a:solidFill>
                  <a:schemeClr val="tx1"/>
                </a:solidFill>
                <a:latin typeface="Times New Roman" pitchFamily="18" charset="0"/>
              </a:defRPr>
            </a:lvl1pPr>
            <a:lvl2pPr marL="742950" indent="-285750">
              <a:defRPr sz="1600">
                <a:solidFill>
                  <a:schemeClr val="tx1"/>
                </a:solidFill>
                <a:latin typeface="Times New Roman" pitchFamily="18" charset="0"/>
              </a:defRPr>
            </a:lvl2pPr>
            <a:lvl3pPr marL="11430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3pPr>
            <a:lvl4pPr marL="16002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4pPr>
            <a:lvl5pPr marL="2057400" indent="-228600">
              <a:defRPr sz="1600">
                <a:solidFill>
                  <a:schemeClr val="tx1"/>
                </a:solidFill>
                <a:latin typeface="Times New Roman" pitchFamily="18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600">
                <a:solidFill>
                  <a:schemeClr val="tx1"/>
                </a:solidFill>
                <a:latin typeface="Times New Roman" pitchFamily="18" charset="0"/>
              </a:defRPr>
            </a:lvl9pPr>
          </a:lstStyle>
          <a:p>
            <a:pPr algn="just">
              <a:lnSpc>
                <a:spcPct val="150000"/>
              </a:lnSpc>
            </a:pPr>
            <a:r>
              <a:rPr lang="es-ES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Una</a:t>
            </a:r>
            <a:r>
              <a:rPr lang="es-ES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 línea arrendada es un enlace físico dedicado</a:t>
            </a:r>
            <a:r>
              <a:rPr lang="es-ES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, que generalmente conecta dos sitios. Las líneas arrendadas son conexiones físicas dedicadas que se pueden usar para conectar sitios entre sí para formar una WAN.</a:t>
            </a:r>
            <a:endParaRPr lang="es-MX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EFB965ED-2696-99AC-D212-845522AE7DC3}"/>
              </a:ext>
            </a:extLst>
          </p:cNvPr>
          <p:cNvSpPr txBox="1"/>
          <p:nvPr/>
        </p:nvSpPr>
        <p:spPr>
          <a:xfrm>
            <a:off x="6012160" y="2852936"/>
            <a:ext cx="2808312" cy="79117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>
              <a:lnSpc>
                <a:spcPct val="150000"/>
              </a:lnSpc>
            </a:pPr>
            <a:r>
              <a:rPr lang="es-MX" sz="1600" dirty="0">
                <a:latin typeface="Arial" pitchFamily="34" charset="0"/>
                <a:cs typeface="Arial" pitchFamily="34" charset="0"/>
              </a:rPr>
              <a:t>Las líneas arrendadas usan conexiones seriales</a:t>
            </a:r>
            <a:endParaRPr lang="es-MX" sz="1600" dirty="0"/>
          </a:p>
        </p:txBody>
      </p:sp>
    </p:spTree>
    <p:extLst>
      <p:ext uri="{BB962C8B-B14F-4D97-AF65-F5344CB8AC3E}">
        <p14:creationId xmlns:p14="http://schemas.microsoft.com/office/powerpoint/2010/main" val="2594609486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2374</TotalTime>
  <Words>2102</Words>
  <Application>Microsoft Office PowerPoint</Application>
  <PresentationFormat>On-screen Show (4:3)</PresentationFormat>
  <Paragraphs>181</Paragraphs>
  <Slides>49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49</vt:i4>
      </vt:variant>
    </vt:vector>
  </HeadingPairs>
  <TitlesOfParts>
    <vt:vector size="57" baseType="lpstr">
      <vt:lpstr>Arial</vt:lpstr>
      <vt:lpstr>Calibri</vt:lpstr>
      <vt:lpstr>Courier New</vt:lpstr>
      <vt:lpstr>Dom Casual</vt:lpstr>
      <vt:lpstr>Times New Roman</vt:lpstr>
      <vt:lpstr>Wingdings</vt:lpstr>
      <vt:lpstr>ZapfHumnst BT</vt:lpstr>
      <vt:lpstr>Tema de Office</vt:lpstr>
      <vt:lpstr>TC 3003B Implementación de redes de área amplia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TC 2022 Interconexión de redes</dc:title>
  <dc:creator>Lizethe Pérez Fuertes</dc:creator>
  <cp:lastModifiedBy>Lizethe Pérez Fuertes</cp:lastModifiedBy>
  <cp:revision>28</cp:revision>
  <dcterms:created xsi:type="dcterms:W3CDTF">2021-02-08T03:07:42Z</dcterms:created>
  <dcterms:modified xsi:type="dcterms:W3CDTF">2024-04-16T16:47:52Z</dcterms:modified>
</cp:coreProperties>
</file>

<file path=docProps/thumbnail.jpeg>
</file>